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70" r:id="rId11"/>
    <p:sldId id="271" r:id="rId12"/>
    <p:sldId id="272" r:id="rId13"/>
    <p:sldId id="265" r:id="rId14"/>
    <p:sldId id="266" r:id="rId15"/>
    <p:sldId id="267" r:id="rId16"/>
    <p:sldId id="268" r:id="rId17"/>
    <p:sldId id="269" r:id="rId18"/>
    <p:sldId id="273" r:id="rId1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401" autoAdjust="0"/>
  </p:normalViewPr>
  <p:slideViewPr>
    <p:cSldViewPr snapToGrid="0" snapToObjects="1">
      <p:cViewPr varScale="1">
        <p:scale>
          <a:sx n="63" d="100"/>
          <a:sy n="63" d="100"/>
        </p:scale>
        <p:origin x="78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2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mith" userId="78cd9e265c27e83c" providerId="LiveId" clId="{29325D3C-9687-49D6-9521-26DA81B203D2}"/>
    <pc:docChg chg="undo custSel modSld">
      <pc:chgData name="Daniel Smith" userId="78cd9e265c27e83c" providerId="LiveId" clId="{29325D3C-9687-49D6-9521-26DA81B203D2}" dt="2026-06-19T20:27:05.058" v="1119" actId="20577"/>
      <pc:docMkLst>
        <pc:docMk/>
      </pc:docMkLst>
      <pc:sldChg chg="modNotesTx">
        <pc:chgData name="Daniel Smith" userId="78cd9e265c27e83c" providerId="LiveId" clId="{29325D3C-9687-49D6-9521-26DA81B203D2}" dt="2026-06-17T11:33:33.325" v="55" actId="20577"/>
        <pc:sldMkLst>
          <pc:docMk/>
          <pc:sldMk cId="0" sldId="256"/>
        </pc:sldMkLst>
      </pc:sldChg>
      <pc:sldChg chg="modNotesTx">
        <pc:chgData name="Daniel Smith" userId="78cd9e265c27e83c" providerId="LiveId" clId="{29325D3C-9687-49D6-9521-26DA81B203D2}" dt="2026-06-17T11:33:44.162" v="63" actId="6549"/>
        <pc:sldMkLst>
          <pc:docMk/>
          <pc:sldMk cId="0" sldId="257"/>
        </pc:sldMkLst>
      </pc:sldChg>
      <pc:sldChg chg="modSp mod modNotesTx">
        <pc:chgData name="Daniel Smith" userId="78cd9e265c27e83c" providerId="LiveId" clId="{29325D3C-9687-49D6-9521-26DA81B203D2}" dt="2026-06-17T12:54:00.200" v="869" actId="20577"/>
        <pc:sldMkLst>
          <pc:docMk/>
          <pc:sldMk cId="0" sldId="258"/>
        </pc:sldMkLst>
        <pc:spChg chg="mod">
          <ac:chgData name="Daniel Smith" userId="78cd9e265c27e83c" providerId="LiveId" clId="{29325D3C-9687-49D6-9521-26DA81B203D2}" dt="2026-06-17T12:53:54.629" v="863" actId="20577"/>
          <ac:spMkLst>
            <pc:docMk/>
            <pc:sldMk cId="0" sldId="258"/>
            <ac:spMk id="27" creationId="{00000000-0000-0000-0000-000000000000}"/>
          </ac:spMkLst>
        </pc:spChg>
        <pc:spChg chg="mod">
          <ac:chgData name="Daniel Smith" userId="78cd9e265c27e83c" providerId="LiveId" clId="{29325D3C-9687-49D6-9521-26DA81B203D2}" dt="2026-06-17T12:53:57.715" v="866" actId="20577"/>
          <ac:spMkLst>
            <pc:docMk/>
            <pc:sldMk cId="0" sldId="258"/>
            <ac:spMk id="29" creationId="{00000000-0000-0000-0000-000000000000}"/>
          </ac:spMkLst>
        </pc:spChg>
        <pc:spChg chg="mod">
          <ac:chgData name="Daniel Smith" userId="78cd9e265c27e83c" providerId="LiveId" clId="{29325D3C-9687-49D6-9521-26DA81B203D2}" dt="2026-06-17T12:54:00.200" v="869" actId="20577"/>
          <ac:spMkLst>
            <pc:docMk/>
            <pc:sldMk cId="0" sldId="258"/>
            <ac:spMk id="31" creationId="{00000000-0000-0000-0000-000000000000}"/>
          </ac:spMkLst>
        </pc:spChg>
      </pc:sldChg>
      <pc:sldChg chg="modNotesTx">
        <pc:chgData name="Daniel Smith" userId="78cd9e265c27e83c" providerId="LiveId" clId="{29325D3C-9687-49D6-9521-26DA81B203D2}" dt="2026-06-17T11:53:49.981" v="108" actId="20577"/>
        <pc:sldMkLst>
          <pc:docMk/>
          <pc:sldMk cId="0" sldId="259"/>
        </pc:sldMkLst>
      </pc:sldChg>
      <pc:sldChg chg="addSp modSp mod modNotesTx">
        <pc:chgData name="Daniel Smith" userId="78cd9e265c27e83c" providerId="LiveId" clId="{29325D3C-9687-49D6-9521-26DA81B203D2}" dt="2026-06-17T12:53:27.405" v="860" actId="1076"/>
        <pc:sldMkLst>
          <pc:docMk/>
          <pc:sldMk cId="0" sldId="260"/>
        </pc:sldMkLst>
        <pc:spChg chg="mod">
          <ac:chgData name="Daniel Smith" userId="78cd9e265c27e83c" providerId="LiveId" clId="{29325D3C-9687-49D6-9521-26DA81B203D2}" dt="2026-06-17T12:45:20.988" v="803" actId="1076"/>
          <ac:spMkLst>
            <pc:docMk/>
            <pc:sldMk cId="0" sldId="260"/>
            <ac:spMk id="18" creationId="{00000000-0000-0000-0000-000000000000}"/>
          </ac:spMkLst>
        </pc:spChg>
        <pc:spChg chg="mod">
          <ac:chgData name="Daniel Smith" userId="78cd9e265c27e83c" providerId="LiveId" clId="{29325D3C-9687-49D6-9521-26DA81B203D2}" dt="2026-06-17T12:45:20.988" v="803" actId="1076"/>
          <ac:spMkLst>
            <pc:docMk/>
            <pc:sldMk cId="0" sldId="260"/>
            <ac:spMk id="19" creationId="{00000000-0000-0000-0000-000000000000}"/>
          </ac:spMkLst>
        </pc:spChg>
        <pc:spChg chg="mod">
          <ac:chgData name="Daniel Smith" userId="78cd9e265c27e83c" providerId="LiveId" clId="{29325D3C-9687-49D6-9521-26DA81B203D2}" dt="2026-06-17T12:45:20.988" v="803" actId="1076"/>
          <ac:spMkLst>
            <pc:docMk/>
            <pc:sldMk cId="0" sldId="260"/>
            <ac:spMk id="20" creationId="{00000000-0000-0000-0000-000000000000}"/>
          </ac:spMkLst>
        </pc:spChg>
        <pc:spChg chg="mod">
          <ac:chgData name="Daniel Smith" userId="78cd9e265c27e83c" providerId="LiveId" clId="{29325D3C-9687-49D6-9521-26DA81B203D2}" dt="2026-06-17T12:45:28.508" v="804" actId="1076"/>
          <ac:spMkLst>
            <pc:docMk/>
            <pc:sldMk cId="0" sldId="260"/>
            <ac:spMk id="21" creationId="{00000000-0000-0000-0000-000000000000}"/>
          </ac:spMkLst>
        </pc:spChg>
        <pc:spChg chg="mod">
          <ac:chgData name="Daniel Smith" userId="78cd9e265c27e83c" providerId="LiveId" clId="{29325D3C-9687-49D6-9521-26DA81B203D2}" dt="2026-06-17T12:45:28.508" v="804" actId="1076"/>
          <ac:spMkLst>
            <pc:docMk/>
            <pc:sldMk cId="0" sldId="260"/>
            <ac:spMk id="22" creationId="{00000000-0000-0000-0000-000000000000}"/>
          </ac:spMkLst>
        </pc:spChg>
        <pc:spChg chg="mod">
          <ac:chgData name="Daniel Smith" userId="78cd9e265c27e83c" providerId="LiveId" clId="{29325D3C-9687-49D6-9521-26DA81B203D2}" dt="2026-06-17T12:45:28.508" v="804" actId="1076"/>
          <ac:spMkLst>
            <pc:docMk/>
            <pc:sldMk cId="0" sldId="260"/>
            <ac:spMk id="23" creationId="{00000000-0000-0000-0000-000000000000}"/>
          </ac:spMkLst>
        </pc:spChg>
        <pc:spChg chg="mod">
          <ac:chgData name="Daniel Smith" userId="78cd9e265c27e83c" providerId="LiveId" clId="{29325D3C-9687-49D6-9521-26DA81B203D2}" dt="2026-06-17T12:45:47.860" v="806" actId="1076"/>
          <ac:spMkLst>
            <pc:docMk/>
            <pc:sldMk cId="0" sldId="260"/>
            <ac:spMk id="24" creationId="{00000000-0000-0000-0000-000000000000}"/>
          </ac:spMkLst>
        </pc:spChg>
        <pc:spChg chg="mod">
          <ac:chgData name="Daniel Smith" userId="78cd9e265c27e83c" providerId="LiveId" clId="{29325D3C-9687-49D6-9521-26DA81B203D2}" dt="2026-06-17T12:45:47.860" v="806" actId="1076"/>
          <ac:spMkLst>
            <pc:docMk/>
            <pc:sldMk cId="0" sldId="260"/>
            <ac:spMk id="25" creationId="{00000000-0000-0000-0000-000000000000}"/>
          </ac:spMkLst>
        </pc:spChg>
        <pc:spChg chg="mod">
          <ac:chgData name="Daniel Smith" userId="78cd9e265c27e83c" providerId="LiveId" clId="{29325D3C-9687-49D6-9521-26DA81B203D2}" dt="2026-06-17T12:45:47.860" v="806" actId="1076"/>
          <ac:spMkLst>
            <pc:docMk/>
            <pc:sldMk cId="0" sldId="260"/>
            <ac:spMk id="26" creationId="{00000000-0000-0000-0000-000000000000}"/>
          </ac:spMkLst>
        </pc:spChg>
        <pc:picChg chg="add mod">
          <ac:chgData name="Daniel Smith" userId="78cd9e265c27e83c" providerId="LiveId" clId="{29325D3C-9687-49D6-9521-26DA81B203D2}" dt="2026-06-17T12:53:27.405" v="860" actId="1076"/>
          <ac:picMkLst>
            <pc:docMk/>
            <pc:sldMk cId="0" sldId="260"/>
            <ac:picMk id="35" creationId="{576E6EF6-8B6B-06C7-8174-406B3389D61F}"/>
          </ac:picMkLst>
        </pc:picChg>
      </pc:sldChg>
      <pc:sldChg chg="modSp mod modNotesTx">
        <pc:chgData name="Daniel Smith" userId="78cd9e265c27e83c" providerId="LiveId" clId="{29325D3C-9687-49D6-9521-26DA81B203D2}" dt="2026-06-17T12:52:56.885" v="857" actId="20577"/>
        <pc:sldMkLst>
          <pc:docMk/>
          <pc:sldMk cId="0" sldId="261"/>
        </pc:sldMkLst>
        <pc:spChg chg="mod">
          <ac:chgData name="Daniel Smith" userId="78cd9e265c27e83c" providerId="LiveId" clId="{29325D3C-9687-49D6-9521-26DA81B203D2}" dt="2026-06-17T12:52:51.405" v="854" actId="20577"/>
          <ac:spMkLst>
            <pc:docMk/>
            <pc:sldMk cId="0" sldId="261"/>
            <ac:spMk id="18" creationId="{00000000-0000-0000-0000-000000000000}"/>
          </ac:spMkLst>
        </pc:spChg>
        <pc:spChg chg="mod">
          <ac:chgData name="Daniel Smith" userId="78cd9e265c27e83c" providerId="LiveId" clId="{29325D3C-9687-49D6-9521-26DA81B203D2}" dt="2026-06-17T12:52:56.885" v="857" actId="20577"/>
          <ac:spMkLst>
            <pc:docMk/>
            <pc:sldMk cId="0" sldId="261"/>
            <ac:spMk id="23" creationId="{00000000-0000-0000-0000-000000000000}"/>
          </ac:spMkLst>
        </pc:spChg>
      </pc:sldChg>
      <pc:sldChg chg="modSp mod modNotesTx">
        <pc:chgData name="Daniel Smith" userId="78cd9e265c27e83c" providerId="LiveId" clId="{29325D3C-9687-49D6-9521-26DA81B203D2}" dt="2026-06-17T12:54:23.649" v="872" actId="20577"/>
        <pc:sldMkLst>
          <pc:docMk/>
          <pc:sldMk cId="0" sldId="262"/>
        </pc:sldMkLst>
        <pc:spChg chg="mod">
          <ac:chgData name="Daniel Smith" userId="78cd9e265c27e83c" providerId="LiveId" clId="{29325D3C-9687-49D6-9521-26DA81B203D2}" dt="2026-06-17T12:52:36.483" v="848" actId="20577"/>
          <ac:spMkLst>
            <pc:docMk/>
            <pc:sldMk cId="0" sldId="262"/>
            <ac:spMk id="11" creationId="{00000000-0000-0000-0000-000000000000}"/>
          </ac:spMkLst>
        </pc:spChg>
        <pc:spChg chg="mod">
          <ac:chgData name="Daniel Smith" userId="78cd9e265c27e83c" providerId="LiveId" clId="{29325D3C-9687-49D6-9521-26DA81B203D2}" dt="2026-06-17T12:54:23.649" v="872" actId="20577"/>
          <ac:spMkLst>
            <pc:docMk/>
            <pc:sldMk cId="0" sldId="262"/>
            <ac:spMk id="17" creationId="{00000000-0000-0000-0000-000000000000}"/>
          </ac:spMkLst>
        </pc:spChg>
      </pc:sldChg>
      <pc:sldChg chg="modSp mod modNotesTx">
        <pc:chgData name="Daniel Smith" userId="78cd9e265c27e83c" providerId="LiveId" clId="{29325D3C-9687-49D6-9521-26DA81B203D2}" dt="2026-06-17T12:51:53.775" v="835" actId="20577"/>
        <pc:sldMkLst>
          <pc:docMk/>
          <pc:sldMk cId="0" sldId="263"/>
        </pc:sldMkLst>
        <pc:spChg chg="mod">
          <ac:chgData name="Daniel Smith" userId="78cd9e265c27e83c" providerId="LiveId" clId="{29325D3C-9687-49D6-9521-26DA81B203D2}" dt="2026-06-17T12:51:53.775" v="835" actId="20577"/>
          <ac:spMkLst>
            <pc:docMk/>
            <pc:sldMk cId="0" sldId="263"/>
            <ac:spMk id="12" creationId="{00000000-0000-0000-0000-000000000000}"/>
          </ac:spMkLst>
        </pc:spChg>
        <pc:spChg chg="mod">
          <ac:chgData name="Daniel Smith" userId="78cd9e265c27e83c" providerId="LiveId" clId="{29325D3C-9687-49D6-9521-26DA81B203D2}" dt="2026-06-17T12:51:45.455" v="827" actId="20577"/>
          <ac:spMkLst>
            <pc:docMk/>
            <pc:sldMk cId="0" sldId="263"/>
            <ac:spMk id="18" creationId="{00000000-0000-0000-0000-000000000000}"/>
          </ac:spMkLst>
        </pc:spChg>
        <pc:spChg chg="mod">
          <ac:chgData name="Daniel Smith" userId="78cd9e265c27e83c" providerId="LiveId" clId="{29325D3C-9687-49D6-9521-26DA81B203D2}" dt="2026-06-17T12:51:49.505" v="832" actId="20577"/>
          <ac:spMkLst>
            <pc:docMk/>
            <pc:sldMk cId="0" sldId="263"/>
            <ac:spMk id="29" creationId="{00000000-0000-0000-0000-000000000000}"/>
          </ac:spMkLst>
        </pc:spChg>
      </pc:sldChg>
      <pc:sldChg chg="modSp mod modNotesTx">
        <pc:chgData name="Daniel Smith" userId="78cd9e265c27e83c" providerId="LiveId" clId="{29325D3C-9687-49D6-9521-26DA81B203D2}" dt="2026-06-17T12:55:22.825" v="875" actId="20577"/>
        <pc:sldMkLst>
          <pc:docMk/>
          <pc:sldMk cId="0" sldId="264"/>
        </pc:sldMkLst>
        <pc:spChg chg="mod">
          <ac:chgData name="Daniel Smith" userId="78cd9e265c27e83c" providerId="LiveId" clId="{29325D3C-9687-49D6-9521-26DA81B203D2}" dt="2026-06-17T12:55:22.825" v="875" actId="20577"/>
          <ac:spMkLst>
            <pc:docMk/>
            <pc:sldMk cId="0" sldId="264"/>
            <ac:spMk id="12" creationId="{00000000-0000-0000-0000-000000000000}"/>
          </ac:spMkLst>
        </pc:spChg>
      </pc:sldChg>
      <pc:sldChg chg="modNotesTx">
        <pc:chgData name="Daniel Smith" userId="78cd9e265c27e83c" providerId="LiveId" clId="{29325D3C-9687-49D6-9521-26DA81B203D2}" dt="2026-06-17T12:24:12.820" v="606" actId="20577"/>
        <pc:sldMkLst>
          <pc:docMk/>
          <pc:sldMk cId="0" sldId="265"/>
        </pc:sldMkLst>
      </pc:sldChg>
      <pc:sldChg chg="modSp mod modNotesTx">
        <pc:chgData name="Daniel Smith" userId="78cd9e265c27e83c" providerId="LiveId" clId="{29325D3C-9687-49D6-9521-26DA81B203D2}" dt="2026-06-19T09:37:33.116" v="928" actId="20577"/>
        <pc:sldMkLst>
          <pc:docMk/>
          <pc:sldMk cId="0" sldId="266"/>
        </pc:sldMkLst>
        <pc:spChg chg="mod">
          <ac:chgData name="Daniel Smith" userId="78cd9e265c27e83c" providerId="LiveId" clId="{29325D3C-9687-49D6-9521-26DA81B203D2}" dt="2026-06-19T09:37:33.116" v="928" actId="20577"/>
          <ac:spMkLst>
            <pc:docMk/>
            <pc:sldMk cId="0" sldId="266"/>
            <ac:spMk id="17" creationId="{00000000-0000-0000-0000-000000000000}"/>
          </ac:spMkLst>
        </pc:spChg>
      </pc:sldChg>
      <pc:sldChg chg="modSp mod modNotesTx">
        <pc:chgData name="Daniel Smith" userId="78cd9e265c27e83c" providerId="LiveId" clId="{29325D3C-9687-49D6-9521-26DA81B203D2}" dt="2026-06-19T09:38:56.587" v="1000" actId="20577"/>
        <pc:sldMkLst>
          <pc:docMk/>
          <pc:sldMk cId="0" sldId="267"/>
        </pc:sldMkLst>
        <pc:spChg chg="mod">
          <ac:chgData name="Daniel Smith" userId="78cd9e265c27e83c" providerId="LiveId" clId="{29325D3C-9687-49D6-9521-26DA81B203D2}" dt="2026-06-19T09:38:39.941" v="976" actId="20577"/>
          <ac:spMkLst>
            <pc:docMk/>
            <pc:sldMk cId="0" sldId="267"/>
            <ac:spMk id="12" creationId="{00000000-0000-0000-0000-000000000000}"/>
          </ac:spMkLst>
        </pc:spChg>
      </pc:sldChg>
      <pc:sldChg chg="modSp mod modNotesTx">
        <pc:chgData name="Daniel Smith" userId="78cd9e265c27e83c" providerId="LiveId" clId="{29325D3C-9687-49D6-9521-26DA81B203D2}" dt="2026-06-17T12:57:34.964" v="909" actId="166"/>
        <pc:sldMkLst>
          <pc:docMk/>
          <pc:sldMk cId="0" sldId="268"/>
        </pc:sldMkLst>
        <pc:spChg chg="ord">
          <ac:chgData name="Daniel Smith" userId="78cd9e265c27e83c" providerId="LiveId" clId="{29325D3C-9687-49D6-9521-26DA81B203D2}" dt="2026-06-17T12:57:34.964" v="909" actId="166"/>
          <ac:spMkLst>
            <pc:docMk/>
            <pc:sldMk cId="0" sldId="268"/>
            <ac:spMk id="5" creationId="{00000000-0000-0000-0000-000000000000}"/>
          </ac:spMkLst>
        </pc:spChg>
        <pc:spChg chg="ord">
          <ac:chgData name="Daniel Smith" userId="78cd9e265c27e83c" providerId="LiveId" clId="{29325D3C-9687-49D6-9521-26DA81B203D2}" dt="2026-06-17T12:57:34.964" v="909" actId="166"/>
          <ac:spMkLst>
            <pc:docMk/>
            <pc:sldMk cId="0" sldId="268"/>
            <ac:spMk id="6" creationId="{00000000-0000-0000-0000-000000000000}"/>
          </ac:spMkLst>
        </pc:spChg>
        <pc:spChg chg="ord">
          <ac:chgData name="Daniel Smith" userId="78cd9e265c27e83c" providerId="LiveId" clId="{29325D3C-9687-49D6-9521-26DA81B203D2}" dt="2026-06-17T12:57:34.964" v="909" actId="166"/>
          <ac:spMkLst>
            <pc:docMk/>
            <pc:sldMk cId="0" sldId="268"/>
            <ac:spMk id="7" creationId="{00000000-0000-0000-0000-000000000000}"/>
          </ac:spMkLst>
        </pc:spChg>
      </pc:sldChg>
      <pc:sldChg chg="modSp mod modNotesTx">
        <pc:chgData name="Daniel Smith" userId="78cd9e265c27e83c" providerId="LiveId" clId="{29325D3C-9687-49D6-9521-26DA81B203D2}" dt="2026-06-19T09:40:10.913" v="1105" actId="20577"/>
        <pc:sldMkLst>
          <pc:docMk/>
          <pc:sldMk cId="0" sldId="269"/>
        </pc:sldMkLst>
        <pc:spChg chg="mod">
          <ac:chgData name="Daniel Smith" userId="78cd9e265c27e83c" providerId="LiveId" clId="{29325D3C-9687-49D6-9521-26DA81B203D2}" dt="2026-06-19T09:40:10.913" v="1105" actId="20577"/>
          <ac:spMkLst>
            <pc:docMk/>
            <pc:sldMk cId="0" sldId="269"/>
            <ac:spMk id="7" creationId="{00000000-0000-0000-0000-000000000000}"/>
          </ac:spMkLst>
        </pc:spChg>
        <pc:spChg chg="mod">
          <ac:chgData name="Daniel Smith" userId="78cd9e265c27e83c" providerId="LiveId" clId="{29325D3C-9687-49D6-9521-26DA81B203D2}" dt="2026-06-17T12:51:12.485" v="818" actId="20577"/>
          <ac:spMkLst>
            <pc:docMk/>
            <pc:sldMk cId="0" sldId="269"/>
            <ac:spMk id="13" creationId="{00000000-0000-0000-0000-000000000000}"/>
          </ac:spMkLst>
        </pc:spChg>
        <pc:spChg chg="mod">
          <ac:chgData name="Daniel Smith" userId="78cd9e265c27e83c" providerId="LiveId" clId="{29325D3C-9687-49D6-9521-26DA81B203D2}" dt="2026-06-17T12:51:17.705" v="824" actId="20577"/>
          <ac:spMkLst>
            <pc:docMk/>
            <pc:sldMk cId="0" sldId="269"/>
            <ac:spMk id="17" creationId="{00000000-0000-0000-0000-000000000000}"/>
          </ac:spMkLst>
        </pc:spChg>
      </pc:sldChg>
      <pc:sldChg chg="addSp modSp mod modNotesTx">
        <pc:chgData name="Daniel Smith" userId="78cd9e265c27e83c" providerId="LiveId" clId="{29325D3C-9687-49D6-9521-26DA81B203D2}" dt="2026-06-17T12:38:50.067" v="797" actId="1036"/>
        <pc:sldMkLst>
          <pc:docMk/>
          <pc:sldMk cId="0" sldId="270"/>
        </pc:sldMkLst>
        <pc:spChg chg="add mod">
          <ac:chgData name="Daniel Smith" userId="78cd9e265c27e83c" providerId="LiveId" clId="{29325D3C-9687-49D6-9521-26DA81B203D2}" dt="2026-06-17T12:38:50.067" v="797" actId="1036"/>
          <ac:spMkLst>
            <pc:docMk/>
            <pc:sldMk cId="0" sldId="270"/>
            <ac:spMk id="28" creationId="{813E90B6-53E1-7A36-9F34-B67DD8E29EDF}"/>
          </ac:spMkLst>
        </pc:spChg>
        <pc:picChg chg="add mod">
          <ac:chgData name="Daniel Smith" userId="78cd9e265c27e83c" providerId="LiveId" clId="{29325D3C-9687-49D6-9521-26DA81B203D2}" dt="2026-06-17T12:38:50.067" v="797" actId="1036"/>
          <ac:picMkLst>
            <pc:docMk/>
            <pc:sldMk cId="0" sldId="270"/>
            <ac:picMk id="27" creationId="{252B0699-1002-546D-9B99-70309D8428E0}"/>
          </ac:picMkLst>
        </pc:picChg>
      </pc:sldChg>
      <pc:sldChg chg="modSp mod modNotesTx">
        <pc:chgData name="Daniel Smith" userId="78cd9e265c27e83c" providerId="LiveId" clId="{29325D3C-9687-49D6-9521-26DA81B203D2}" dt="2026-06-17T12:55:52.094" v="878" actId="20577"/>
        <pc:sldMkLst>
          <pc:docMk/>
          <pc:sldMk cId="0" sldId="271"/>
        </pc:sldMkLst>
        <pc:spChg chg="mod">
          <ac:chgData name="Daniel Smith" userId="78cd9e265c27e83c" providerId="LiveId" clId="{29325D3C-9687-49D6-9521-26DA81B203D2}" dt="2026-06-17T12:55:52.094" v="878" actId="20577"/>
          <ac:spMkLst>
            <pc:docMk/>
            <pc:sldMk cId="0" sldId="271"/>
            <ac:spMk id="12" creationId="{00000000-0000-0000-0000-000000000000}"/>
          </ac:spMkLst>
        </pc:spChg>
      </pc:sldChg>
      <pc:sldChg chg="modSp mod modNotesTx">
        <pc:chgData name="Daniel Smith" userId="78cd9e265c27e83c" providerId="LiveId" clId="{29325D3C-9687-49D6-9521-26DA81B203D2}" dt="2026-06-17T12:56:48.184" v="903" actId="1036"/>
        <pc:sldMkLst>
          <pc:docMk/>
          <pc:sldMk cId="0" sldId="272"/>
        </pc:sldMkLst>
        <pc:spChg chg="mod">
          <ac:chgData name="Daniel Smith" userId="78cd9e265c27e83c" providerId="LiveId" clId="{29325D3C-9687-49D6-9521-26DA81B203D2}" dt="2026-06-17T12:56:07.391" v="885" actId="20577"/>
          <ac:spMkLst>
            <pc:docMk/>
            <pc:sldMk cId="0" sldId="272"/>
            <ac:spMk id="14" creationId="{00000000-0000-0000-0000-000000000000}"/>
          </ac:spMkLst>
        </pc:spChg>
        <pc:spChg chg="mod">
          <ac:chgData name="Daniel Smith" userId="78cd9e265c27e83c" providerId="LiveId" clId="{29325D3C-9687-49D6-9521-26DA81B203D2}" dt="2026-06-17T12:56:10.394" v="888" actId="20577"/>
          <ac:spMkLst>
            <pc:docMk/>
            <pc:sldMk cId="0" sldId="272"/>
            <ac:spMk id="20" creationId="{00000000-0000-0000-0000-000000000000}"/>
          </ac:spMkLst>
        </pc:spChg>
        <pc:spChg chg="mod">
          <ac:chgData name="Daniel Smith" userId="78cd9e265c27e83c" providerId="LiveId" clId="{29325D3C-9687-49D6-9521-26DA81B203D2}" dt="2026-06-17T12:56:13.674" v="891" actId="20577"/>
          <ac:spMkLst>
            <pc:docMk/>
            <pc:sldMk cId="0" sldId="272"/>
            <ac:spMk id="26" creationId="{00000000-0000-0000-0000-000000000000}"/>
          </ac:spMkLst>
        </pc:spChg>
        <pc:spChg chg="mod">
          <ac:chgData name="Daniel Smith" userId="78cd9e265c27e83c" providerId="LiveId" clId="{29325D3C-9687-49D6-9521-26DA81B203D2}" dt="2026-06-17T12:56:48.184" v="903" actId="1036"/>
          <ac:spMkLst>
            <pc:docMk/>
            <pc:sldMk cId="0" sldId="272"/>
            <ac:spMk id="33" creationId="{00000000-0000-0000-0000-000000000000}"/>
          </ac:spMkLst>
        </pc:spChg>
        <pc:spChg chg="mod">
          <ac:chgData name="Daniel Smith" userId="78cd9e265c27e83c" providerId="LiveId" clId="{29325D3C-9687-49D6-9521-26DA81B203D2}" dt="2026-06-17T12:56:48.184" v="903" actId="1036"/>
          <ac:spMkLst>
            <pc:docMk/>
            <pc:sldMk cId="0" sldId="272"/>
            <ac:spMk id="34" creationId="{00000000-0000-0000-0000-000000000000}"/>
          </ac:spMkLst>
        </pc:spChg>
      </pc:sldChg>
      <pc:sldChg chg="modSp mod">
        <pc:chgData name="Daniel Smith" userId="78cd9e265c27e83c" providerId="LiveId" clId="{29325D3C-9687-49D6-9521-26DA81B203D2}" dt="2026-06-19T20:27:05.058" v="1119" actId="20577"/>
        <pc:sldMkLst>
          <pc:docMk/>
          <pc:sldMk cId="0" sldId="273"/>
        </pc:sldMkLst>
        <pc:spChg chg="mod">
          <ac:chgData name="Daniel Smith" userId="78cd9e265c27e83c" providerId="LiveId" clId="{29325D3C-9687-49D6-9521-26DA81B203D2}" dt="2026-06-19T20:27:05.058" v="1119" actId="20577"/>
          <ac:spMkLst>
            <pc:docMk/>
            <pc:sldMk cId="0" sldId="273"/>
            <ac:spMk id="2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2190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1: Title</a:t>
            </a:r>
          </a:p>
          <a:p>
            <a:endParaRPr dirty="0"/>
          </a:p>
          <a:p>
            <a:r>
              <a:rPr dirty="0"/>
              <a:t xml:space="preserve">Good [morning/afternoon]. </a:t>
            </a:r>
            <a:r>
              <a:rPr lang="en-AU" dirty="0"/>
              <a:t>Today I am here</a:t>
            </a:r>
            <a:r>
              <a:rPr dirty="0"/>
              <a:t xml:space="preserve"> to give you an update on my work over the past month as Polarimetry Lead for ELT PCS, with a particular focus on the instrument trade study I</a:t>
            </a:r>
            <a:r>
              <a:rPr lang="en-AU" dirty="0"/>
              <a:t xml:space="preserve"> have</a:t>
            </a:r>
            <a:r>
              <a:rPr dirty="0"/>
              <a:t xml:space="preserve"> been conducting.</a:t>
            </a:r>
          </a:p>
          <a:p>
            <a:endParaRPr dirty="0"/>
          </a:p>
          <a:p>
            <a:r>
              <a:rPr dirty="0"/>
              <a:t>The trade study is the main focus of today</a:t>
            </a:r>
            <a:r>
              <a:rPr lang="en-AU" dirty="0"/>
              <a:t>.</a:t>
            </a:r>
            <a:r>
              <a:rPr dirty="0"/>
              <a:t xml:space="preserve"> I</a:t>
            </a:r>
            <a:r>
              <a:rPr lang="en-AU" dirty="0"/>
              <a:t xml:space="preserve"> will</a:t>
            </a:r>
            <a:r>
              <a:rPr dirty="0"/>
              <a:t xml:space="preserve"> walk through seven existing high-contrast polarimetric instruments, what worked, what didn't, and what that means for how we should design the PCS polarimetry sub-system.</a:t>
            </a:r>
          </a:p>
          <a:p>
            <a:endParaRPr dirty="0"/>
          </a:p>
          <a:p>
            <a:r>
              <a:rPr dirty="0"/>
              <a:t>This builds on all the papers and supervisor notes I</a:t>
            </a:r>
            <a:r>
              <a:rPr lang="en-AU" dirty="0"/>
              <a:t xml:space="preserve"> have</a:t>
            </a:r>
            <a:r>
              <a:rPr dirty="0"/>
              <a:t xml:space="preserve"> been reviewing.</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Key Discussion Points</a:t>
            </a:r>
          </a:p>
          <a:p>
            <a:endParaRPr dirty="0"/>
          </a:p>
          <a:p>
            <a:r>
              <a:rPr dirty="0"/>
              <a:t>These are the three most critical near-term design decisions that I want to flag with the team.</a:t>
            </a:r>
          </a:p>
          <a:p>
            <a:endParaRPr dirty="0"/>
          </a:p>
          <a:p>
            <a:r>
              <a:rPr dirty="0"/>
              <a:t>Number 1: the HWP as our primary modulator. The principle is simple: we rotate a half-wave plate to four positions</a:t>
            </a:r>
            <a:r>
              <a:rPr lang="en-AU" dirty="0"/>
              <a:t>:</a:t>
            </a:r>
            <a:r>
              <a:rPr dirty="0"/>
              <a:t xml:space="preserve"> 0, 22.5, 45, and 67.5 degrees and this rotates the </a:t>
            </a:r>
            <a:r>
              <a:rPr dirty="0" err="1"/>
              <a:t>polarisation</a:t>
            </a:r>
            <a:r>
              <a:rPr dirty="0"/>
              <a:t xml:space="preserve"> coordinate system into and out of our detector's measuring axes. At these four positions we measure +Q, +U, -Q, and -U. From the differences we reconstruct Q and U. The critical constraint is that the HWP must be upstream</a:t>
            </a:r>
            <a:r>
              <a:rPr lang="en-AU" dirty="0"/>
              <a:t>,</a:t>
            </a:r>
            <a:r>
              <a:rPr dirty="0"/>
              <a:t xml:space="preserve"> before any Nasmyth mirrors</a:t>
            </a:r>
            <a:r>
              <a:rPr lang="en-AU" dirty="0"/>
              <a:t>,</a:t>
            </a:r>
            <a:r>
              <a:rPr dirty="0"/>
              <a:t xml:space="preserve"> so that telescope IP is modulated away.</a:t>
            </a:r>
          </a:p>
          <a:p>
            <a:endParaRPr dirty="0"/>
          </a:p>
          <a:p>
            <a:r>
              <a:rPr dirty="0"/>
              <a:t xml:space="preserve">Number 2: the K-mirror. I want to be explicit: the K-mirror is the image </a:t>
            </a:r>
            <a:r>
              <a:rPr dirty="0" err="1"/>
              <a:t>derotator</a:t>
            </a:r>
            <a:r>
              <a:rPr lang="en-AU" dirty="0"/>
              <a:t>,</a:t>
            </a:r>
            <a:r>
              <a:rPr dirty="0"/>
              <a:t xml:space="preserve"> they're the same component. At exactly 45 degrees, the K-mirror geometry acts like a HWP itself, which means it completely negates our HWP modulation and our polarimetric efficiency goes to zero. We need a firm operational constraint: never observe science targets when the K-mirror is at 45 degrees. At all other angles there are efficiency losses that we need to calibrate.</a:t>
            </a:r>
          </a:p>
          <a:p>
            <a:endParaRPr dirty="0"/>
          </a:p>
          <a:p>
            <a:r>
              <a:rPr dirty="0"/>
              <a:t xml:space="preserve">Number 3: coatings. Most coating specifications </a:t>
            </a:r>
            <a:r>
              <a:rPr dirty="0" err="1"/>
              <a:t>optimise</a:t>
            </a:r>
            <a:r>
              <a:rPr dirty="0"/>
              <a:t xml:space="preserve"> for reflectivity</a:t>
            </a:r>
            <a:r>
              <a:rPr lang="en-AU" dirty="0"/>
              <a:t>,</a:t>
            </a:r>
            <a:r>
              <a:rPr dirty="0"/>
              <a:t xml:space="preserve"> which is what astronomers want for sensitivity. But for polarimetry we also need to specify the retardance. If a mirror has a retardance close to 90 degrees, it acts like a quarter-wave plate and scrambles linear into circular </a:t>
            </a:r>
            <a:r>
              <a:rPr dirty="0" err="1"/>
              <a:t>polarisation</a:t>
            </a:r>
            <a:r>
              <a:rPr dirty="0"/>
              <a:t xml:space="preserve"> </a:t>
            </a:r>
            <a:r>
              <a:rPr lang="en-AU" dirty="0"/>
              <a:t>which is</a:t>
            </a:r>
            <a:r>
              <a:rPr dirty="0"/>
              <a:t xml:space="preserve"> very bad for us. The </a:t>
            </a:r>
            <a:r>
              <a:rPr dirty="0" err="1"/>
              <a:t>Anche</a:t>
            </a:r>
            <a:r>
              <a:rPr dirty="0"/>
              <a:t xml:space="preserve"> et al. paper showed it IS possible to jointly </a:t>
            </a:r>
            <a:r>
              <a:rPr dirty="0" err="1"/>
              <a:t>optimise</a:t>
            </a:r>
            <a:r>
              <a:rPr dirty="0"/>
              <a:t xml:space="preserve"> for both reflectivity and low diattenuation. We need to get this into the ELT mirror coating specification early, before those specifications are frozen.</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 xml:space="preserve">SPEAKER NOTES — </a:t>
            </a:r>
            <a:r>
              <a:rPr dirty="0" err="1"/>
              <a:t>Polarisation</a:t>
            </a:r>
            <a:r>
              <a:rPr dirty="0"/>
              <a:t xml:space="preserve"> Aberrations</a:t>
            </a:r>
          </a:p>
          <a:p>
            <a:endParaRPr dirty="0"/>
          </a:p>
          <a:p>
            <a:r>
              <a:rPr dirty="0"/>
              <a:t>This slide addresses what I consider the most serious technical risk for ELT/PCS polarimetry</a:t>
            </a:r>
            <a:r>
              <a:rPr lang="en-AU" dirty="0"/>
              <a:t>,</a:t>
            </a:r>
            <a:r>
              <a:rPr dirty="0"/>
              <a:t xml:space="preserve"> </a:t>
            </a:r>
            <a:r>
              <a:rPr dirty="0" err="1"/>
              <a:t>polarisation</a:t>
            </a:r>
            <a:r>
              <a:rPr dirty="0"/>
              <a:t xml:space="preserve"> aberrations.</a:t>
            </a:r>
          </a:p>
          <a:p>
            <a:endParaRPr dirty="0"/>
          </a:p>
          <a:p>
            <a:r>
              <a:rPr dirty="0"/>
              <a:t xml:space="preserve">The problem: when a beam converges onto a mirror at a fast focal ratio like F/0.9, different rays in the beam hit the mirror at different angles of incidence. Because the Fresnel equations give different amplitude and phase shifts for different incidence angles, the pupil ends up with a spatially-varying </a:t>
            </a:r>
            <a:r>
              <a:rPr dirty="0" err="1"/>
              <a:t>polarisation</a:t>
            </a:r>
            <a:r>
              <a:rPr dirty="0"/>
              <a:t xml:space="preserve"> pattern. This creates what's called a Jones pupil aberration. The result is that your PSF in the Q image looks different from your PSF in the U image</a:t>
            </a:r>
            <a:r>
              <a:rPr lang="en-AU" dirty="0"/>
              <a:t>,</a:t>
            </a:r>
            <a:r>
              <a:rPr dirty="0"/>
              <a:t xml:space="preserve"> you get a residual </a:t>
            </a:r>
            <a:r>
              <a:rPr dirty="0" err="1"/>
              <a:t>polarised</a:t>
            </a:r>
            <a:r>
              <a:rPr dirty="0"/>
              <a:t xml:space="preserve"> signal even from an </a:t>
            </a:r>
            <a:r>
              <a:rPr dirty="0" err="1"/>
              <a:t>unpolarised</a:t>
            </a:r>
            <a:r>
              <a:rPr dirty="0"/>
              <a:t xml:space="preserve"> star.</a:t>
            </a:r>
          </a:p>
          <a:p>
            <a:endParaRPr dirty="0"/>
          </a:p>
          <a:p>
            <a:r>
              <a:rPr dirty="0"/>
              <a:t>The most dangerous term is "retardance defocus"</a:t>
            </a:r>
            <a:r>
              <a:rPr lang="en-AU" dirty="0"/>
              <a:t>,</a:t>
            </a:r>
            <a:r>
              <a:rPr dirty="0"/>
              <a:t xml:space="preserve"> this creates an azimuthal ring of </a:t>
            </a:r>
            <a:r>
              <a:rPr dirty="0" err="1"/>
              <a:t>polarised</a:t>
            </a:r>
            <a:r>
              <a:rPr dirty="0"/>
              <a:t xml:space="preserve"> light around the PSF, which for our disk science looks exactly like scattered light from a circumstellar disk. The </a:t>
            </a:r>
            <a:r>
              <a:rPr dirty="0" err="1"/>
              <a:t>Anche</a:t>
            </a:r>
            <a:r>
              <a:rPr dirty="0"/>
              <a:t xml:space="preserve"> et al. 2023 paper quantified this for ELT and found it limits coronagraphic contrast to about 10 to the minus 5.</a:t>
            </a:r>
          </a:p>
          <a:p>
            <a:endParaRPr dirty="0"/>
          </a:p>
          <a:p>
            <a:r>
              <a:rPr dirty="0"/>
              <a:t>For our POLARIMETRY this is a key question</a:t>
            </a:r>
            <a:r>
              <a:rPr lang="en-AU" dirty="0"/>
              <a:t>, well,</a:t>
            </a:r>
            <a:r>
              <a:rPr dirty="0"/>
              <a:t xml:space="preserve"> two questions really:</a:t>
            </a:r>
          </a:p>
          <a:p>
            <a:endParaRPr dirty="0"/>
          </a:p>
          <a:p>
            <a:r>
              <a:rPr dirty="0"/>
              <a:t xml:space="preserve">First: can we calibrate these systematic effects? In principle yes. We measure the </a:t>
            </a:r>
            <a:r>
              <a:rPr dirty="0" err="1"/>
              <a:t>polarisation</a:t>
            </a:r>
            <a:r>
              <a:rPr dirty="0"/>
              <a:t xml:space="preserve"> aberration map using </a:t>
            </a:r>
            <a:r>
              <a:rPr dirty="0" err="1"/>
              <a:t>unpolarised</a:t>
            </a:r>
            <a:r>
              <a:rPr dirty="0"/>
              <a:t xml:space="preserve"> standard stars and build a model that we subtract. The question is: how precisely? At 10^-3 (what we need for disk science) it should be achievable. At 10^-4 it gets harder. At 10^-5 (for rocky planet science) we probably need something more.</a:t>
            </a:r>
          </a:p>
          <a:p>
            <a:endParaRPr dirty="0"/>
          </a:p>
          <a:p>
            <a:r>
              <a:rPr dirty="0"/>
              <a:t>Second: should we design a physical compensating element? This is really the exciting option that I want the team to consider. We could put a patterned waveplate</a:t>
            </a:r>
            <a:r>
              <a:rPr lang="en-AU" dirty="0"/>
              <a:t xml:space="preserve">, </a:t>
            </a:r>
            <a:r>
              <a:rPr dirty="0"/>
              <a:t>a spatially-varying retarder</a:t>
            </a:r>
            <a:r>
              <a:rPr lang="en-AU" dirty="0"/>
              <a:t>,</a:t>
            </a:r>
            <a:r>
              <a:rPr dirty="0"/>
              <a:t xml:space="preserve"> in the pupil plane, specifically designed to counteract the </a:t>
            </a:r>
            <a:r>
              <a:rPr dirty="0" err="1"/>
              <a:t>polarisation</a:t>
            </a:r>
            <a:r>
              <a:rPr dirty="0"/>
              <a:t xml:space="preserve"> aberration pattern from the ELT optics. Liquid crystal technology can make these. The challenge is making it work broadband. But if it works, it could completely eliminate or dramatically reduce </a:t>
            </a:r>
            <a:r>
              <a:rPr dirty="0" err="1"/>
              <a:t>polarisation</a:t>
            </a:r>
            <a:r>
              <a:rPr dirty="0"/>
              <a:t xml:space="preserve"> aberrations, which would relax all our other calibration requirements.</a:t>
            </a:r>
          </a:p>
          <a:p>
            <a:endParaRPr dirty="0"/>
          </a:p>
          <a:p>
            <a:r>
              <a:rPr dirty="0"/>
              <a:t>This is something I'd propose as a dedicated Phase A study: quantify the benefit of a compensating optic versus the complexity cost.</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Beam-Splitting Architecture Options</a:t>
            </a:r>
          </a:p>
          <a:p>
            <a:endParaRPr dirty="0"/>
          </a:p>
          <a:p>
            <a:r>
              <a:rPr dirty="0"/>
              <a:t xml:space="preserve">This slide is about the four main ways we can split the two </a:t>
            </a:r>
            <a:r>
              <a:rPr dirty="0" err="1"/>
              <a:t>polarisation</a:t>
            </a:r>
            <a:r>
              <a:rPr dirty="0"/>
              <a:t xml:space="preserve"> states in PCS. This is a fundamental design choice because it determines the detector layout, the calibration approach, and what science modes are available.</a:t>
            </a:r>
          </a:p>
          <a:p>
            <a:endParaRPr dirty="0"/>
          </a:p>
          <a:p>
            <a:r>
              <a:rPr dirty="0"/>
              <a:t xml:space="preserve">Option A: Wollaston prism in the pupil plane. This is the traditional high-contrast polarimetry approach, used in both SPHERE/IRDIS and GPI. The Wollaston takes the pupil and deflects the two orthogonal </a:t>
            </a:r>
            <a:r>
              <a:rPr dirty="0" err="1"/>
              <a:t>polarisation</a:t>
            </a:r>
            <a:r>
              <a:rPr dirty="0"/>
              <a:t xml:space="preserve"> states in opposite directions. You get two images of the source side by side on the same detector, both measured simultaneously. The flat-fielding errors are minimal. This is the validated approach for dedicated disk imaging.</a:t>
            </a:r>
          </a:p>
          <a:p>
            <a:endParaRPr dirty="0"/>
          </a:p>
          <a:p>
            <a:r>
              <a:rPr dirty="0"/>
              <a:t xml:space="preserve">Option B: cube beam splitter in the image plane. This reflects one </a:t>
            </a:r>
            <a:r>
              <a:rPr dirty="0" err="1"/>
              <a:t>polarisation</a:t>
            </a:r>
            <a:r>
              <a:rPr dirty="0"/>
              <a:t xml:space="preserve"> and transmits the other, creating two separate optical paths that go to two separate detectors. IRDIS actually does something like this as well. The advantage is potentially better PSF sampling and higher throughput for each individual detector. The challenge is precise co-registration of the two detector arms.</a:t>
            </a:r>
          </a:p>
          <a:p>
            <a:endParaRPr dirty="0"/>
          </a:p>
          <a:p>
            <a:r>
              <a:rPr dirty="0"/>
              <a:t xml:space="preserve">Option C: the GPI-inspired IFU approach. Instead of using a grating to disperse the spectrum in an IFS, you replace or supplement it with a Wollaston or </a:t>
            </a:r>
            <a:r>
              <a:rPr dirty="0" err="1"/>
              <a:t>polarisation</a:t>
            </a:r>
            <a:r>
              <a:rPr dirty="0"/>
              <a:t xml:space="preserve"> grating. Each </a:t>
            </a:r>
            <a:r>
              <a:rPr dirty="0" err="1"/>
              <a:t>lenslet</a:t>
            </a:r>
            <a:r>
              <a:rPr dirty="0"/>
              <a:t xml:space="preserve"> then gives you two </a:t>
            </a:r>
            <a:r>
              <a:rPr dirty="0" err="1"/>
              <a:t>polarisation</a:t>
            </a:r>
            <a:r>
              <a:rPr dirty="0"/>
              <a:t xml:space="preserve"> channels rather than a spectrum. Or</a:t>
            </a:r>
            <a:r>
              <a:rPr lang="en-AU" dirty="0"/>
              <a:t>,</a:t>
            </a:r>
            <a:r>
              <a:rPr dirty="0"/>
              <a:t xml:space="preserve"> and this is the really interesting possibility</a:t>
            </a:r>
            <a:r>
              <a:rPr lang="en-AU" dirty="0"/>
              <a:t>,</a:t>
            </a:r>
            <a:r>
              <a:rPr dirty="0"/>
              <a:t xml:space="preserve"> use a </a:t>
            </a:r>
            <a:r>
              <a:rPr dirty="0" err="1"/>
              <a:t>polarisation</a:t>
            </a:r>
            <a:r>
              <a:rPr dirty="0"/>
              <a:t xml:space="preserve"> grating that simultaneously disperses AND separates </a:t>
            </a:r>
            <a:r>
              <a:rPr dirty="0" err="1"/>
              <a:t>polarisation</a:t>
            </a:r>
            <a:r>
              <a:rPr dirty="0"/>
              <a:t xml:space="preserve"> states. This would give you a full </a:t>
            </a:r>
            <a:r>
              <a:rPr dirty="0" err="1"/>
              <a:t>spectropolarimetric</a:t>
            </a:r>
            <a:r>
              <a:rPr dirty="0"/>
              <a:t xml:space="preserve"> IFU from a single element. The trade-off is throughput, but with a low-noise detector this could be very powerful.</a:t>
            </a:r>
          </a:p>
          <a:p>
            <a:endParaRPr dirty="0"/>
          </a:p>
          <a:p>
            <a:r>
              <a:rPr dirty="0"/>
              <a:t xml:space="preserve">Option D: </a:t>
            </a:r>
            <a:r>
              <a:rPr dirty="0" err="1"/>
              <a:t>polarisation</a:t>
            </a:r>
            <a:r>
              <a:rPr dirty="0"/>
              <a:t xml:space="preserve"> grating plus quarter-wave plate. This is the alternative to Wollaston that's gaining use in modern instruments. The QWP converts linear to circular </a:t>
            </a:r>
            <a:r>
              <a:rPr dirty="0" err="1"/>
              <a:t>polarisation</a:t>
            </a:r>
            <a:r>
              <a:rPr dirty="0"/>
              <a:t xml:space="preserve">, and then the </a:t>
            </a:r>
            <a:r>
              <a:rPr dirty="0" err="1"/>
              <a:t>polarisation</a:t>
            </a:r>
            <a:r>
              <a:rPr dirty="0"/>
              <a:t xml:space="preserve"> grating splits left and right circular. The big advantage is that </a:t>
            </a:r>
            <a:r>
              <a:rPr dirty="0" err="1"/>
              <a:t>polarisation</a:t>
            </a:r>
            <a:r>
              <a:rPr dirty="0"/>
              <a:t xml:space="preserve"> gratings work at a wider range of input beam angles than Wollaston prisms</a:t>
            </a:r>
            <a:r>
              <a:rPr lang="en-AU" dirty="0"/>
              <a:t>,</a:t>
            </a:r>
            <a:r>
              <a:rPr dirty="0"/>
              <a:t xml:space="preserve"> which matters a lot for ELT's fast F/0.9 beam. They can also be manufactured to work across a broad wavelength range.</a:t>
            </a:r>
          </a:p>
          <a:p>
            <a:endParaRPr dirty="0"/>
          </a:p>
          <a:p>
            <a:r>
              <a:rPr dirty="0"/>
              <a:t xml:space="preserve">The bottom line: the right choice depends on our primary science case. For disk imaging, A or D is preferred. For companion </a:t>
            </a:r>
            <a:r>
              <a:rPr dirty="0" err="1"/>
              <a:t>spectropolarimetry</a:t>
            </a:r>
            <a:r>
              <a:rPr dirty="0"/>
              <a:t>, C is very attractive. We may want to include more than one option in different instrument modes.</a:t>
            </a:r>
          </a:p>
          <a:p>
            <a:endParaRPr dirty="0"/>
          </a:p>
          <a:p>
            <a:r>
              <a:rPr dirty="0"/>
              <a:t>This is something I</a:t>
            </a:r>
            <a:r>
              <a:rPr lang="en-AU" dirty="0"/>
              <a:t xml:space="preserve"> would </a:t>
            </a:r>
            <a:r>
              <a:rPr dirty="0"/>
              <a:t>like the polarimetry team's input on</a:t>
            </a:r>
            <a:r>
              <a:rPr lang="en-AU" dirty="0"/>
              <a:t>,</a:t>
            </a:r>
            <a:r>
              <a:rPr dirty="0"/>
              <a:t xml:space="preserve"> particularly whether the </a:t>
            </a:r>
            <a:r>
              <a:rPr dirty="0" err="1"/>
              <a:t>polarisation</a:t>
            </a:r>
            <a:r>
              <a:rPr dirty="0"/>
              <a:t xml:space="preserve"> grating option (D) is mature enough for PCS, and whether the </a:t>
            </a:r>
            <a:r>
              <a:rPr dirty="0" err="1"/>
              <a:t>spectropolarimetric</a:t>
            </a:r>
            <a:r>
              <a:rPr dirty="0"/>
              <a:t xml:space="preserve"> IFU (C) is worth the complexity.</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SPEAKER NOTES — Key Design Lessons (UPDATED: added Lesson 7)</a:t>
            </a:r>
          </a:p>
          <a:p>
            <a:endParaRPr/>
          </a:p>
          <a:p>
            <a:r>
              <a:t>1. HWP modulator: prefer HWP rotation at 2 Hz over FLC. Simpler, less temperature-sensitive, more achromatic.</a:t>
            </a:r>
          </a:p>
          <a:p>
            <a:r>
              <a:t>2. Dual-beam: both pol states simultaneously. Wollaston in pupil plane.</a:t>
            </a:r>
          </a:p>
          <a:p>
            <a:r>
              <a:t>3. Mueller matrix calibration: full optical model, IRDAP-style pipeline, public release.</a:t>
            </a:r>
          </a:p>
          <a:p>
            <a:r>
              <a:t>4. K-mirror: avoid 45 degrees. Model at all angles. Log in headers.</a:t>
            </a:r>
          </a:p>
          <a:p>
            <a:r>
              <a:t>5. Beam shifts: GH+IF shifts scale as 1/f. ELT F/0.9 is 5x worse than SPHERE.</a:t>
            </a:r>
          </a:p>
          <a:p>
            <a:r>
              <a:t>6. NIR + Visible split: need separate optimised HWPs per channel — single HWP cannot cover both J-K and R-I bands with acceptable retardance accuracy.</a:t>
            </a:r>
          </a:p>
          <a:p>
            <a:endParaRPr/>
          </a:p>
          <a:p>
            <a:r>
              <a:t>7. LESSON 7 (new, commonly asked): Can you put the modulator BEFORE the AO system?</a:t>
            </a:r>
          </a:p>
          <a:p>
            <a:r>
              <a:t>Answer: YES, and it's actually the BEST place. The ELT intermediate focus (IF) sits between M3 and M4. At this point the beam has only bounced off M1, M2, M3 — all rotationally symmetric mirrors that contribute zero IP. M4 (the adaptive mirror) and M5 are the ones that generate IP. So placing the HWP at the IF means it modulates the signal BEFORE the IP is introduced, which is mathematically ideal.</a:t>
            </a:r>
          </a:p>
          <a:p>
            <a:r>
              <a:t>People worry that spinning the HWP at 2 Hz will affect the AO. It doesn't — AO runs at ~1000 Hz and the HWP position changes every 0.5 seconds. No AO loop would see this as anything but a static phase offset.</a:t>
            </a:r>
          </a:p>
          <a:p>
            <a:r>
              <a:t>de Juan Ovelar et al. 2014 (A&amp;A 562, A8) formally simulated this for the E-ELT and showed the switch technique (HWP at IF) brings linear IP below requirements.</a:t>
            </a:r>
          </a:p>
          <a:p>
            <a:r>
              <a:t>SPHERE: the HWP is placed before the SAXO AO module. This is the standard design.</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11: ELT-specific challenges</a:t>
            </a:r>
          </a:p>
          <a:p>
            <a:endParaRPr dirty="0"/>
          </a:p>
          <a:p>
            <a:r>
              <a:rPr dirty="0"/>
              <a:t>This slide is important because it explains why we can't just copy SPHERE. The ELT has several features that make polarimetry substantially harder.</a:t>
            </a:r>
          </a:p>
          <a:p>
            <a:endParaRPr dirty="0"/>
          </a:p>
          <a:p>
            <a:r>
              <a:rPr dirty="0"/>
              <a:t xml:space="preserve">First: the focal ratio. ELT at the Nasmyth focus has F/0.9. SPHERE/VLT works at F/4. </a:t>
            </a:r>
            <a:r>
              <a:rPr dirty="0" err="1"/>
              <a:t>Polarisation</a:t>
            </a:r>
            <a:r>
              <a:rPr dirty="0"/>
              <a:t xml:space="preserve"> beam shifts</a:t>
            </a:r>
            <a:r>
              <a:rPr lang="en-AU" dirty="0"/>
              <a:t>,</a:t>
            </a:r>
            <a:r>
              <a:rPr dirty="0"/>
              <a:t xml:space="preserve"> those Goos-</a:t>
            </a:r>
            <a:r>
              <a:rPr dirty="0" err="1"/>
              <a:t>Hänchen</a:t>
            </a:r>
            <a:r>
              <a:rPr dirty="0"/>
              <a:t xml:space="preserve"> and Imbert-</a:t>
            </a:r>
            <a:r>
              <a:rPr dirty="0" err="1"/>
              <a:t>Federov</a:t>
            </a:r>
            <a:r>
              <a:rPr dirty="0"/>
              <a:t xml:space="preserve"> effects I mentioned</a:t>
            </a:r>
            <a:r>
              <a:rPr lang="en-AU" dirty="0"/>
              <a:t xml:space="preserve">, </a:t>
            </a:r>
            <a:r>
              <a:rPr dirty="0"/>
              <a:t>scale inversely with f-number. So</a:t>
            </a:r>
            <a:r>
              <a:rPr lang="en-AU" dirty="0"/>
              <a:t>,</a:t>
            </a:r>
            <a:r>
              <a:rPr dirty="0"/>
              <a:t xml:space="preserve"> we</a:t>
            </a:r>
            <a:r>
              <a:rPr lang="en-AU" dirty="0"/>
              <a:t xml:space="preserve"> are</a:t>
            </a:r>
            <a:r>
              <a:rPr dirty="0"/>
              <a:t xml:space="preserve"> looking at roughly 4 to 5 times worse beam shift effects than at SPHERE. And </a:t>
            </a:r>
            <a:r>
              <a:rPr dirty="0" err="1"/>
              <a:t>Anche</a:t>
            </a:r>
            <a:r>
              <a:rPr dirty="0"/>
              <a:t xml:space="preserve"> et al. 2023 showed that the </a:t>
            </a:r>
            <a:r>
              <a:rPr dirty="0" err="1"/>
              <a:t>polarisation</a:t>
            </a:r>
            <a:r>
              <a:rPr dirty="0"/>
              <a:t xml:space="preserve"> aberrations</a:t>
            </a:r>
            <a:r>
              <a:rPr lang="en-AU" dirty="0"/>
              <a:t>,</a:t>
            </a:r>
            <a:r>
              <a:rPr dirty="0"/>
              <a:t xml:space="preserve"> specifically retardance defocus and tilt</a:t>
            </a:r>
            <a:r>
              <a:rPr lang="en-AU" dirty="0"/>
              <a:t>,</a:t>
            </a:r>
            <a:r>
              <a:rPr dirty="0"/>
              <a:t xml:space="preserve"> are much larger for ELT than for 8m telescopes. These aberrations create an azimuthal </a:t>
            </a:r>
            <a:r>
              <a:rPr dirty="0" err="1"/>
              <a:t>polarisation</a:t>
            </a:r>
            <a:r>
              <a:rPr dirty="0"/>
              <a:t xml:space="preserve"> structure in the PSF that can mimic the signal from a circumstellar disk. That's a serious problem.</a:t>
            </a:r>
          </a:p>
          <a:p>
            <a:endParaRPr dirty="0"/>
          </a:p>
          <a:p>
            <a:r>
              <a:rPr dirty="0"/>
              <a:t xml:space="preserve">Second: the Nasmyth platform. ELT has M4 and M5 on the Nasmyth platform. Both mirrors change their incidence angle with telescope pointing, so the instrumental </a:t>
            </a:r>
            <a:r>
              <a:rPr dirty="0" err="1"/>
              <a:t>polarisation</a:t>
            </a:r>
            <a:r>
              <a:rPr dirty="0"/>
              <a:t xml:space="preserve"> is not constant across the sky. We need a complete pointing-dependent model.</a:t>
            </a:r>
          </a:p>
          <a:p>
            <a:endParaRPr dirty="0"/>
          </a:p>
          <a:p>
            <a:r>
              <a:rPr dirty="0"/>
              <a:t xml:space="preserve">Third: the segmented primary. The 39m primary has nearly 800 hexagonal segments, each with its own coating. If those coatings age at different rates, the pupil becomes non-uniformly </a:t>
            </a:r>
            <a:r>
              <a:rPr dirty="0" err="1"/>
              <a:t>polarised</a:t>
            </a:r>
            <a:r>
              <a:rPr dirty="0"/>
              <a:t xml:space="preserve">. </a:t>
            </a:r>
            <a:r>
              <a:rPr dirty="0" err="1"/>
              <a:t>Anche</a:t>
            </a:r>
            <a:r>
              <a:rPr dirty="0"/>
              <a:t xml:space="preserve"> et al. are planning to simulate this in their follow-up paper.</a:t>
            </a:r>
          </a:p>
          <a:p>
            <a:endParaRPr dirty="0"/>
          </a:p>
          <a:p>
            <a:r>
              <a:rPr dirty="0"/>
              <a:t>Fourth: the sheer scale. Six thousand DM actuators means a very different AO residual error structure, and much larger data volumes requiring automated calibration pipelines.</a:t>
            </a:r>
          </a:p>
          <a:p>
            <a:endParaRPr dirty="0"/>
          </a:p>
          <a:p>
            <a:r>
              <a:rPr dirty="0"/>
              <a:t xml:space="preserve">The bottom line from </a:t>
            </a:r>
            <a:r>
              <a:rPr dirty="0" err="1"/>
              <a:t>Anche</a:t>
            </a:r>
            <a:r>
              <a:rPr dirty="0"/>
              <a:t xml:space="preserve"> et al.: </a:t>
            </a:r>
            <a:r>
              <a:rPr dirty="0" err="1"/>
              <a:t>polarisation</a:t>
            </a:r>
            <a:r>
              <a:rPr dirty="0"/>
              <a:t xml:space="preserve"> aberrations limit the achievable contrast to about 10⁻⁵ between H and K bands even with perfect </a:t>
            </a:r>
            <a:r>
              <a:rPr dirty="0" err="1"/>
              <a:t>coronagraphy</a:t>
            </a:r>
            <a:r>
              <a:rPr dirty="0"/>
              <a:t>. To go beyond that for rocky planet science, we need either compensation optics or spatial calibration of the PSF structure.</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12: Proposed architecture</a:t>
            </a:r>
          </a:p>
          <a:p>
            <a:endParaRPr dirty="0"/>
          </a:p>
          <a:p>
            <a:r>
              <a:rPr dirty="0"/>
              <a:t>This is the conceptual architecture for PCS polarimetry that the trade study points to.</a:t>
            </a:r>
          </a:p>
          <a:p>
            <a:endParaRPr dirty="0"/>
          </a:p>
          <a:p>
            <a:r>
              <a:rPr dirty="0"/>
              <a:t>Starting from top: an HWP as the modulator, placed as far upstream as possible in the PCS beam</a:t>
            </a:r>
            <a:r>
              <a:rPr lang="en-AU" dirty="0"/>
              <a:t>,</a:t>
            </a:r>
            <a:r>
              <a:rPr dirty="0"/>
              <a:t xml:space="preserve"> </a:t>
            </a:r>
            <a:r>
              <a:rPr lang="en-AU" dirty="0"/>
              <a:t>after</a:t>
            </a:r>
            <a:r>
              <a:rPr dirty="0"/>
              <a:t xml:space="preserve"> M</a:t>
            </a:r>
            <a:r>
              <a:rPr lang="en-AU" dirty="0"/>
              <a:t>5/M6</a:t>
            </a:r>
            <a:r>
              <a:rPr dirty="0"/>
              <a:t xml:space="preserve"> if the telescope design allows, otherwise before M5. It rotates at ~2 Hz to cycle between Q+ and Q- states. The achromatic specification is critical</a:t>
            </a:r>
            <a:r>
              <a:rPr lang="en-AU" dirty="0"/>
              <a:t>,</a:t>
            </a:r>
            <a:r>
              <a:rPr dirty="0"/>
              <a:t xml:space="preserve"> the IRDIS lesson shows that a few percent error in HWP retardance can reduce the polarimetric efficiency to near zero in some bands.</a:t>
            </a:r>
          </a:p>
          <a:p>
            <a:endParaRPr dirty="0"/>
          </a:p>
          <a:p>
            <a:r>
              <a:rPr dirty="0"/>
              <a:t>For beam splitting: a Wollaston prism in the pupil plane, validated by both IRDIS and GPI. This gives clean orthogonal beam separation without chromatic issues.</a:t>
            </a:r>
          </a:p>
          <a:p>
            <a:endParaRPr dirty="0"/>
          </a:p>
          <a:p>
            <a:r>
              <a:rPr dirty="0" err="1"/>
              <a:t>Derotator</a:t>
            </a:r>
            <a:r>
              <a:rPr dirty="0"/>
              <a:t xml:space="preserve">: we need to work within ELT's existing design, but operationally we should avoid the 45-degree position. The coatings should be specified to </a:t>
            </a:r>
            <a:r>
              <a:rPr dirty="0" err="1"/>
              <a:t>minimise</a:t>
            </a:r>
            <a:r>
              <a:rPr dirty="0"/>
              <a:t xml:space="preserve"> retardance variation. And every rotation state must be logged.</a:t>
            </a:r>
          </a:p>
          <a:p>
            <a:endParaRPr dirty="0"/>
          </a:p>
          <a:p>
            <a:r>
              <a:rPr dirty="0"/>
              <a:t xml:space="preserve">The calibration pipeline should be specified as a deliverable at Phase A: a full Mueller matrix model, internal calibration source, </a:t>
            </a:r>
            <a:r>
              <a:rPr dirty="0" err="1"/>
              <a:t>unpolarised</a:t>
            </a:r>
            <a:r>
              <a:rPr dirty="0"/>
              <a:t xml:space="preserve"> standards, IRDAP-style public pipeline, and beam-shift correction.</a:t>
            </a:r>
          </a:p>
          <a:p>
            <a:endParaRPr dirty="0"/>
          </a:p>
          <a:p>
            <a:r>
              <a:rPr dirty="0"/>
              <a:t xml:space="preserve">For science channels: NIR plus visible, with an optional IFS mode for companion </a:t>
            </a:r>
            <a:r>
              <a:rPr dirty="0" err="1"/>
              <a:t>spectropolarimetry</a:t>
            </a:r>
            <a:r>
              <a:rPr dirty="0"/>
              <a:t>.</a:t>
            </a:r>
          </a:p>
          <a:p>
            <a:endParaRPr dirty="0"/>
          </a:p>
          <a:p>
            <a:r>
              <a:rPr dirty="0"/>
              <a:t xml:space="preserve">And as a diagnostic: always compute and report </a:t>
            </a:r>
            <a:r>
              <a:rPr dirty="0" err="1"/>
              <a:t>Uphi</a:t>
            </a:r>
            <a:r>
              <a:rPr dirty="0"/>
              <a:t xml:space="preserve"> images. If </a:t>
            </a:r>
            <a:r>
              <a:rPr dirty="0" err="1"/>
              <a:t>Uphi</a:t>
            </a:r>
            <a:r>
              <a:rPr dirty="0"/>
              <a:t xml:space="preserve"> is non-zero, something is wrong with the calibration. This has been the key diagnostic for SPHERE and it will be equally important for PCS.</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13: Next steps</a:t>
            </a:r>
          </a:p>
          <a:p>
            <a:endParaRPr dirty="0"/>
          </a:p>
          <a:p>
            <a:r>
              <a:rPr lang="en-AU" dirty="0"/>
              <a:t>In the near</a:t>
            </a:r>
            <a:r>
              <a:rPr dirty="0"/>
              <a:t xml:space="preserve"> term</a:t>
            </a:r>
            <a:r>
              <a:rPr lang="en-AU" dirty="0"/>
              <a:t xml:space="preserve"> are</a:t>
            </a:r>
            <a:r>
              <a:rPr dirty="0"/>
              <a:t xml:space="preserve"> the immediate priorities over the next one to three months. The main task is completing and circulating the WP3.4 management plan. Then starting the optical path analysis: modelling what IP contribution we expect from each mirror in the ELT optical path. This feeds into the specification for the HWP.</a:t>
            </a:r>
          </a:p>
          <a:p>
            <a:endParaRPr dirty="0"/>
          </a:p>
          <a:p>
            <a:r>
              <a:rPr dirty="0"/>
              <a:t>I also want to connect with Rob van Holstein at ESO, who is the main author of the IRDIS calibration papers. He</a:t>
            </a:r>
            <a:r>
              <a:rPr lang="en-AU" dirty="0"/>
              <a:t xml:space="preserve"> can</a:t>
            </a:r>
            <a:r>
              <a:rPr dirty="0"/>
              <a:t xml:space="preserve"> probably advise on what's needed to adapt IRDAP for ELT.</a:t>
            </a:r>
          </a:p>
          <a:p>
            <a:endParaRPr dirty="0"/>
          </a:p>
          <a:p>
            <a:r>
              <a:rPr dirty="0"/>
              <a:t>Medium term: the key deliverable is the Mueller matrix sensitivity analysis</a:t>
            </a:r>
            <a:r>
              <a:rPr lang="en-AU" dirty="0"/>
              <a:t>,</a:t>
            </a:r>
            <a:r>
              <a:rPr dirty="0"/>
              <a:t xml:space="preserve"> essentially a calculation of what calibration accuracy we need, and what tolerances we can accept on each optical component. Also in this period: evaluating the different beam-splitting options and starting to </a:t>
            </a:r>
            <a:r>
              <a:rPr dirty="0" err="1"/>
              <a:t>formalise</a:t>
            </a:r>
            <a:r>
              <a:rPr dirty="0"/>
              <a:t xml:space="preserve"> the requirements for the Phase A optical design.</a:t>
            </a:r>
          </a:p>
          <a:p>
            <a:endParaRPr dirty="0"/>
          </a:p>
          <a:p>
            <a:r>
              <a:rPr dirty="0"/>
              <a:t>Longer term: prototype pipeline, and if possible some test observations with SPHERE to validate the methodology before we apply it to ELT.</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14: Conclusions</a:t>
            </a:r>
          </a:p>
          <a:p>
            <a:endParaRPr dirty="0"/>
          </a:p>
          <a:p>
            <a:r>
              <a:rPr dirty="0"/>
              <a:t>Let me </a:t>
            </a:r>
            <a:r>
              <a:rPr dirty="0" err="1"/>
              <a:t>summarise</a:t>
            </a:r>
            <a:r>
              <a:rPr dirty="0"/>
              <a:t> the key points.</a:t>
            </a:r>
          </a:p>
          <a:p>
            <a:endParaRPr dirty="0"/>
          </a:p>
          <a:p>
            <a:r>
              <a:rPr dirty="0"/>
              <a:t>First, PDI is not optional for PCS</a:t>
            </a:r>
            <a:r>
              <a:rPr lang="en-AU" dirty="0"/>
              <a:t>,</a:t>
            </a:r>
            <a:r>
              <a:rPr dirty="0"/>
              <a:t> it</a:t>
            </a:r>
            <a:r>
              <a:rPr lang="en-AU" dirty="0"/>
              <a:t> should be considered </a:t>
            </a:r>
            <a:r>
              <a:rPr dirty="0"/>
              <a:t>the primary technique for disk science and it must be designed in from the beginning.</a:t>
            </a:r>
          </a:p>
          <a:p>
            <a:endParaRPr dirty="0"/>
          </a:p>
          <a:p>
            <a:r>
              <a:rPr dirty="0"/>
              <a:t>Second</a:t>
            </a:r>
            <a:r>
              <a:rPr lang="en-AU" dirty="0"/>
              <a:t>,</a:t>
            </a:r>
            <a:r>
              <a:rPr dirty="0"/>
              <a:t> and this is the big take-away from the entire trade study</a:t>
            </a:r>
            <a:r>
              <a:rPr lang="en-AU" dirty="0"/>
              <a:t>,</a:t>
            </a:r>
            <a:r>
              <a:rPr dirty="0"/>
              <a:t> the three pillars of a successful polarimetric design are: dual-beam simultaneous detection with the same or adjacent pixels; an HWP modulator at the right place in the beam; and a full Mueller matrix calibration model.</a:t>
            </a:r>
          </a:p>
          <a:p>
            <a:endParaRPr dirty="0"/>
          </a:p>
          <a:p>
            <a:r>
              <a:rPr dirty="0"/>
              <a:t>Third: the </a:t>
            </a:r>
            <a:r>
              <a:rPr dirty="0" err="1"/>
              <a:t>derotator</a:t>
            </a:r>
            <a:r>
              <a:rPr dirty="0"/>
              <a:t> and the Nasmyth mirrors are the primary systematic risks. We need to understand and model these from Phase A.</a:t>
            </a:r>
          </a:p>
          <a:p>
            <a:endParaRPr dirty="0"/>
          </a:p>
          <a:p>
            <a:r>
              <a:rPr dirty="0"/>
              <a:t>Fourth: ELT is genuinely harder than VLT. The faster focal ratio and the segmented primary both introduce challenges that don't exist for SPHERE. We need to engage with the </a:t>
            </a:r>
            <a:r>
              <a:rPr dirty="0" err="1"/>
              <a:t>Anche</a:t>
            </a:r>
            <a:r>
              <a:rPr dirty="0"/>
              <a:t> et al. </a:t>
            </a:r>
            <a:r>
              <a:rPr dirty="0" err="1"/>
              <a:t>programme</a:t>
            </a:r>
            <a:r>
              <a:rPr dirty="0"/>
              <a:t> and think carefully about what compensation strategies are available.</a:t>
            </a:r>
          </a:p>
          <a:p>
            <a:endParaRPr dirty="0"/>
          </a:p>
          <a:p>
            <a:r>
              <a:rPr dirty="0"/>
              <a:t>Fifth: for rocky planet science</a:t>
            </a:r>
            <a:r>
              <a:rPr lang="en-AU" dirty="0"/>
              <a:t>,</a:t>
            </a:r>
            <a:r>
              <a:rPr dirty="0"/>
              <a:t> the most ambitious case</a:t>
            </a:r>
            <a:r>
              <a:rPr lang="en-AU" dirty="0"/>
              <a:t>,</a:t>
            </a:r>
            <a:r>
              <a:rPr dirty="0"/>
              <a:t> correcting IP to 10⁻³ is the fundamental requirement. The path to get there is clear from the trade study: upstream HWP plus full Mueller matrix model.</a:t>
            </a:r>
          </a:p>
          <a:p>
            <a:endParaRPr dirty="0"/>
          </a:p>
          <a:p>
            <a:r>
              <a:rPr dirty="0"/>
              <a:t>Finally: all the detailed information from the trade study</a:t>
            </a:r>
            <a:r>
              <a:rPr lang="en-AU" dirty="0"/>
              <a:t>,</a:t>
            </a:r>
            <a:r>
              <a:rPr dirty="0"/>
              <a:t> all 7 instruments, what worked and what didn't</a:t>
            </a:r>
            <a:r>
              <a:rPr lang="en-AU" dirty="0"/>
              <a:t>,</a:t>
            </a:r>
            <a:r>
              <a:rPr dirty="0"/>
              <a:t> is now in Section </a:t>
            </a:r>
            <a:r>
              <a:rPr lang="en-AU" dirty="0"/>
              <a:t>7</a:t>
            </a:r>
            <a:r>
              <a:rPr dirty="0"/>
              <a:t> of the WP3.4 Polarimetry Management Plan. Please take a look.</a:t>
            </a:r>
          </a:p>
          <a:p>
            <a:endParaRPr dirty="0"/>
          </a:p>
          <a:p>
            <a:r>
              <a:rPr dirty="0"/>
              <a:t>Thank you. I'm happy to take questions.</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SLIDE ORDER:</a:t>
            </a:r>
          </a:p>
          <a:p>
            <a:r>
              <a:rPr dirty="0"/>
              <a:t>1. Title | 2. Agenda | 3. Work Completed | 4. Science Context</a:t>
            </a:r>
          </a:p>
          <a:p>
            <a:r>
              <a:rPr dirty="0"/>
              <a:t xml:space="preserve">5. Trade Study Intro | 6. SPHERE+IRDIS | 7. ZIMPOL | 8. </a:t>
            </a:r>
            <a:r>
              <a:rPr dirty="0" err="1"/>
              <a:t>GPI+SCExAO</a:t>
            </a:r>
            <a:endParaRPr dirty="0"/>
          </a:p>
          <a:p>
            <a:r>
              <a:rPr dirty="0"/>
              <a:t>9. CHARIS+VAMPIRES</a:t>
            </a:r>
          </a:p>
          <a:p>
            <a:r>
              <a:rPr dirty="0"/>
              <a:t>10. KEY DISCUSSION POINTS (HWP, K-mirror, coatings)</a:t>
            </a:r>
          </a:p>
          <a:p>
            <a:r>
              <a:rPr dirty="0"/>
              <a:t>11. POLARISATION ABERRATIONS (calibration + compensation)</a:t>
            </a:r>
          </a:p>
          <a:p>
            <a:r>
              <a:rPr dirty="0"/>
              <a:t>12. BEAM-SPLITTING OPTIONS (Wollaston, cube, IFU, pol. grating)</a:t>
            </a:r>
          </a:p>
          <a:p>
            <a:r>
              <a:rPr dirty="0"/>
              <a:t>13. Key Design Lessons | 14. ELT-Specific Challenges</a:t>
            </a:r>
          </a:p>
          <a:p>
            <a:r>
              <a:rPr dirty="0"/>
              <a:t>15. Proposed Architecture | 16. Next Steps | 17. Conclusions</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3: Work completed</a:t>
            </a:r>
          </a:p>
          <a:p>
            <a:endParaRPr dirty="0"/>
          </a:p>
          <a:p>
            <a:r>
              <a:rPr dirty="0"/>
              <a:t>On the left side, the planning work. I</a:t>
            </a:r>
            <a:r>
              <a:rPr lang="en-AU" dirty="0"/>
              <a:t xml:space="preserve"> have </a:t>
            </a:r>
            <a:r>
              <a:rPr dirty="0"/>
              <a:t>created a full WP3.4 management plan following the same professional format as the WP3 document, with 10 sections covering science case, boundary conditions, calibration strategy, work breakdown structure, schedule, receivables and deliverables. I</a:t>
            </a:r>
            <a:r>
              <a:rPr lang="en-AU" dirty="0"/>
              <a:t xml:space="preserve"> have</a:t>
            </a:r>
            <a:r>
              <a:rPr dirty="0"/>
              <a:t xml:space="preserve"> also inserted a WP3.</a:t>
            </a:r>
            <a:r>
              <a:rPr lang="en-AU" dirty="0"/>
              <a:t>4</a:t>
            </a:r>
            <a:r>
              <a:rPr dirty="0"/>
              <a:t xml:space="preserve"> Polarimetry section into the main project plan document.</a:t>
            </a:r>
          </a:p>
          <a:p>
            <a:endParaRPr dirty="0"/>
          </a:p>
          <a:p>
            <a:r>
              <a:rPr dirty="0"/>
              <a:t xml:space="preserve">On the right, the research work. I reviewed 14 papers in the PCS literature, with particular focus on the calibration papers for SPHERE/IRDIS and SPHERE/ZIMPOL. I also worked through the </a:t>
            </a:r>
            <a:r>
              <a:rPr dirty="0" err="1"/>
              <a:t>Anche</a:t>
            </a:r>
            <a:r>
              <a:rPr dirty="0"/>
              <a:t xml:space="preserve"> et al. 2023 paper on </a:t>
            </a:r>
            <a:r>
              <a:rPr dirty="0" err="1"/>
              <a:t>polarisation</a:t>
            </a:r>
            <a:r>
              <a:rPr dirty="0"/>
              <a:t xml:space="preserve"> aberrations in next-generation extremely large telescopes</a:t>
            </a:r>
            <a:r>
              <a:rPr lang="en-AU" dirty="0"/>
              <a:t xml:space="preserve">, </a:t>
            </a:r>
            <a:r>
              <a:rPr dirty="0"/>
              <a:t xml:space="preserve">this is particularly important because ELT has a much faster focal ratio than VLT (F/0.9 vs F/4) which makes </a:t>
            </a:r>
            <a:r>
              <a:rPr dirty="0" err="1"/>
              <a:t>polarisation</a:t>
            </a:r>
            <a:r>
              <a:rPr dirty="0"/>
              <a:t xml:space="preserve"> aberrations much worse.</a:t>
            </a:r>
          </a:p>
          <a:p>
            <a:endParaRPr dirty="0"/>
          </a:p>
          <a:p>
            <a:r>
              <a:rPr dirty="0"/>
              <a:t xml:space="preserve">The output of all that reading is the trade study table, which is now Section </a:t>
            </a:r>
            <a:r>
              <a:rPr lang="en-AU" dirty="0"/>
              <a:t>7</a:t>
            </a:r>
            <a:r>
              <a:rPr dirty="0"/>
              <a:t xml:space="preserve"> of the WP3.4 document. That trade study is what I want to walk you through in detail today.</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4: Science context</a:t>
            </a:r>
          </a:p>
          <a:p>
            <a:endParaRPr dirty="0"/>
          </a:p>
          <a:p>
            <a:r>
              <a:rPr dirty="0"/>
              <a:t>Just to recap the science motivation before we get into the trade study.</a:t>
            </a:r>
          </a:p>
          <a:p>
            <a:endParaRPr dirty="0"/>
          </a:p>
          <a:p>
            <a:r>
              <a:rPr dirty="0"/>
              <a:t>There are three science cases driving the polarimetry design. The first is protoplanetary disk imaging using PDI</a:t>
            </a:r>
            <a:r>
              <a:rPr lang="en-AU" dirty="0"/>
              <a:t>. T</a:t>
            </a:r>
            <a:r>
              <a:rPr dirty="0"/>
              <a:t>his is the mature science case where SPHERE has already been enormously successful, and ELT will give us higher spatial resolution and access to fainter and more distant systems.</a:t>
            </a:r>
          </a:p>
          <a:p>
            <a:endParaRPr dirty="0"/>
          </a:p>
          <a:p>
            <a:r>
              <a:rPr dirty="0"/>
              <a:t>The second is young planet detection in thermal emission. Here polarimetry is useful for detecting circumplanetary material around young companions, but the primary technique is direct imaging.</a:t>
            </a:r>
          </a:p>
          <a:p>
            <a:endParaRPr dirty="0"/>
          </a:p>
          <a:p>
            <a:r>
              <a:rPr dirty="0"/>
              <a:t>The third</a:t>
            </a:r>
            <a:r>
              <a:rPr lang="en-AU" dirty="0"/>
              <a:t>, </a:t>
            </a:r>
            <a:r>
              <a:rPr dirty="0"/>
              <a:t>and most challenging</a:t>
            </a:r>
            <a:r>
              <a:rPr lang="en-AU" dirty="0"/>
              <a:t>,</a:t>
            </a:r>
            <a:r>
              <a:rPr dirty="0"/>
              <a:t> is rocky planets in reflected light. This is the unique PCS science case. The intensity contrast is 10⁻⁷ to 10⁻¹⁰. However, the key insight from Stam et al. is that the PLANET is </a:t>
            </a:r>
            <a:r>
              <a:rPr dirty="0" err="1"/>
              <a:t>polarised</a:t>
            </a:r>
            <a:r>
              <a:rPr dirty="0"/>
              <a:t> (scattered light from its atmosphere) while the STAR is essentially </a:t>
            </a:r>
            <a:r>
              <a:rPr dirty="0" err="1"/>
              <a:t>unpolarised</a:t>
            </a:r>
            <a:r>
              <a:rPr dirty="0"/>
              <a:t>. This gives polarimetry a factor of roughly a hundred to a thousand advantage over direct intensity imaging.</a:t>
            </a:r>
          </a:p>
          <a:p>
            <a:endParaRPr dirty="0"/>
          </a:p>
          <a:p>
            <a:r>
              <a:rPr dirty="0"/>
              <a:t>But to exploit this, we need to correct instrumental </a:t>
            </a:r>
            <a:r>
              <a:rPr dirty="0" err="1"/>
              <a:t>polarisation</a:t>
            </a:r>
            <a:r>
              <a:rPr dirty="0"/>
              <a:t> to the 10⁻³ level. This is the fundamental requirement that drives almost every design decision for PCS polarimetry.</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5: Trade study intro</a:t>
            </a:r>
          </a:p>
          <a:p>
            <a:endParaRPr dirty="0"/>
          </a:p>
          <a:p>
            <a:r>
              <a:rPr dirty="0"/>
              <a:t>We assessed seven instruments. They fall into three groups:</a:t>
            </a:r>
          </a:p>
          <a:p>
            <a:endParaRPr dirty="0"/>
          </a:p>
          <a:p>
            <a:r>
              <a:rPr dirty="0"/>
              <a:t>VLT/SPHERE instruments</a:t>
            </a:r>
            <a:r>
              <a:rPr lang="en-AU" dirty="0"/>
              <a:t xml:space="preserve"> are</a:t>
            </a:r>
            <a:r>
              <a:rPr dirty="0"/>
              <a:t xml:space="preserve"> the most directly relevant to PCS because SPHERE is the current state of the art for high-contrast polarimetry and shares many design elements. We look at both the NIR dual-beam channel (IRDIS) and the visible fast-modulation channel (ZIMPOL).</a:t>
            </a:r>
          </a:p>
          <a:p>
            <a:endParaRPr dirty="0"/>
          </a:p>
          <a:p>
            <a:r>
              <a:rPr dirty="0"/>
              <a:t>Gemini: GPI, the Gemini Planet Imager is interesting mainly because of its IFS-based approach to polarimetry, and also because it's at Cassegrain focus rather than Nasmyth, which makes IP calibration simpler.</a:t>
            </a:r>
          </a:p>
          <a:p>
            <a:endParaRPr dirty="0"/>
          </a:p>
          <a:p>
            <a:r>
              <a:rPr dirty="0"/>
              <a:t>Subaru/</a:t>
            </a:r>
            <a:r>
              <a:rPr dirty="0" err="1"/>
              <a:t>SCExAO</a:t>
            </a:r>
            <a:r>
              <a:rPr dirty="0"/>
              <a:t>: three instruments here</a:t>
            </a:r>
            <a:r>
              <a:rPr lang="en-AU" dirty="0"/>
              <a:t>,</a:t>
            </a:r>
            <a:r>
              <a:rPr dirty="0"/>
              <a:t xml:space="preserve"> </a:t>
            </a:r>
            <a:r>
              <a:rPr dirty="0" err="1"/>
              <a:t>SCExAO</a:t>
            </a:r>
            <a:r>
              <a:rPr dirty="0"/>
              <a:t xml:space="preserve"> itself </a:t>
            </a:r>
            <a:r>
              <a:rPr lang="en-AU" dirty="0" err="1"/>
              <a:t>i</a:t>
            </a:r>
            <a:r>
              <a:rPr dirty="0"/>
              <a:t>s the platform, CHARIS the NIR IFS, and VAMPIRES the visible fast-modulation polarimeter. VAMPIRES is particularly instructive because it uses FLC modulation and comparing it to ZIMPOL helps us decide what modulation strategy is right for PCS.</a:t>
            </a:r>
          </a:p>
          <a:p>
            <a:endParaRPr dirty="0"/>
          </a:p>
          <a:p>
            <a:r>
              <a:rPr dirty="0"/>
              <a:t>For each instrument I asked: What worked? What didn't? And what does that mean for PCS design?</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6: SPHERE + IRDIS</a:t>
            </a:r>
          </a:p>
          <a:p>
            <a:endParaRPr dirty="0"/>
          </a:p>
          <a:p>
            <a:r>
              <a:rPr dirty="0"/>
              <a:t xml:space="preserve">Starting with SPHERE </a:t>
            </a:r>
            <a:r>
              <a:rPr lang="en-AU" dirty="0"/>
              <a:t xml:space="preserve">which is </a:t>
            </a:r>
            <a:r>
              <a:rPr dirty="0"/>
              <a:t>the most directly relevant comparison instrument for PCS.</a:t>
            </a:r>
          </a:p>
          <a:p>
            <a:endParaRPr dirty="0"/>
          </a:p>
          <a:p>
            <a:r>
              <a:rPr dirty="0"/>
              <a:t xml:space="preserve">At the top level, SPHERE PDI has been </a:t>
            </a:r>
            <a:r>
              <a:rPr dirty="0" err="1"/>
              <a:t>transformatively</a:t>
            </a:r>
            <a:r>
              <a:rPr dirty="0"/>
              <a:t xml:space="preserve"> successful. The </a:t>
            </a:r>
            <a:r>
              <a:rPr dirty="0" err="1"/>
              <a:t>Qphi</a:t>
            </a:r>
            <a:r>
              <a:rPr dirty="0"/>
              <a:t xml:space="preserve"> imaging technique</a:t>
            </a:r>
            <a:r>
              <a:rPr lang="en-AU" dirty="0"/>
              <a:t xml:space="preserve">, </a:t>
            </a:r>
            <a:r>
              <a:rPr dirty="0"/>
              <a:t xml:space="preserve">where you measure </a:t>
            </a:r>
            <a:r>
              <a:rPr dirty="0" err="1"/>
              <a:t>polarisation</a:t>
            </a:r>
            <a:r>
              <a:rPr dirty="0"/>
              <a:t xml:space="preserve"> in azimuthal coordinates around the star</a:t>
            </a:r>
            <a:r>
              <a:rPr lang="en-AU" dirty="0"/>
              <a:t>,</a:t>
            </a:r>
            <a:r>
              <a:rPr dirty="0"/>
              <a:t xml:space="preserve"> is now the standard approach for disk imaging. SPHERE has imaged over 100 protoplanetary disk systems.</a:t>
            </a:r>
          </a:p>
          <a:p>
            <a:endParaRPr dirty="0"/>
          </a:p>
          <a:p>
            <a:r>
              <a:rPr dirty="0"/>
              <a:t xml:space="preserve">But the main limitation is the Nasmyth configuration. The M3 fold mirror introduces 1.5 to 3.5% telescope </a:t>
            </a:r>
            <a:r>
              <a:rPr dirty="0" err="1"/>
              <a:t>polarisation</a:t>
            </a:r>
            <a:r>
              <a:rPr dirty="0"/>
              <a:t xml:space="preserve"> depending on wavelength and pointing. This needs to be calibrated away, and that calibration takes time.</a:t>
            </a:r>
          </a:p>
          <a:p>
            <a:endParaRPr dirty="0"/>
          </a:p>
          <a:p>
            <a:r>
              <a:rPr dirty="0"/>
              <a:t>Moving to IRDIS specifically</a:t>
            </a:r>
            <a:r>
              <a:rPr lang="en-AU" dirty="0"/>
              <a:t>,</a:t>
            </a:r>
            <a:r>
              <a:rPr dirty="0"/>
              <a:t xml:space="preserve"> the NIR dual-beam channel. This is where the real technical work happened. The team around Rob van Holstein built the first complete Mueller matrix model of an adaptive optics instrument, and this became the IRDAP pipeline that the community now uses.</a:t>
            </a:r>
          </a:p>
          <a:p>
            <a:endParaRPr dirty="0"/>
          </a:p>
          <a:p>
            <a:r>
              <a:rPr dirty="0"/>
              <a:t>The big problems for IRDIS: first, the HWP has terrible retardance performance in H band only</a:t>
            </a:r>
            <a:r>
              <a:rPr lang="en-AU" dirty="0"/>
              <a:t xml:space="preserve"> about</a:t>
            </a:r>
            <a:r>
              <a:rPr dirty="0"/>
              <a:t xml:space="preserve"> 5% of the polarimetric signal survives in the worst case. This is a manufacturing defect essentially. For PCS the specification on the HWP must be much tighter.</a:t>
            </a:r>
          </a:p>
          <a:p>
            <a:endParaRPr dirty="0"/>
          </a:p>
          <a:p>
            <a:r>
              <a:rPr dirty="0"/>
              <a:t xml:space="preserve">Second, the </a:t>
            </a:r>
            <a:r>
              <a:rPr dirty="0" err="1"/>
              <a:t>derotator</a:t>
            </a:r>
            <a:r>
              <a:rPr dirty="0"/>
              <a:t>. This is a K-mirror type that rotates to compensate for field rotation in alt-</a:t>
            </a:r>
            <a:r>
              <a:rPr dirty="0" err="1"/>
              <a:t>az</a:t>
            </a:r>
            <a:r>
              <a:rPr dirty="0"/>
              <a:t xml:space="preserve"> telescopes. The problem is that a K-mirror at 45 degrees completely destroys polarimetric efficiency. And at other angles it introduces large crosstalk between linear and circular </a:t>
            </a:r>
            <a:r>
              <a:rPr dirty="0" err="1"/>
              <a:t>polarisation</a:t>
            </a:r>
            <a:r>
              <a:rPr dirty="0"/>
              <a:t>. This must be modelled per exposure.</a:t>
            </a:r>
          </a:p>
          <a:p>
            <a:endParaRPr dirty="0"/>
          </a:p>
          <a:p>
            <a:r>
              <a:rPr dirty="0"/>
              <a:t>Third</a:t>
            </a:r>
            <a:r>
              <a:rPr lang="en-AU" dirty="0"/>
              <a:t>,</a:t>
            </a:r>
            <a:r>
              <a:rPr dirty="0"/>
              <a:t xml:space="preserve"> and this is a relatively new discovery from van Holstein 2023</a:t>
            </a:r>
            <a:r>
              <a:rPr lang="en-AU" dirty="0"/>
              <a:t>,</a:t>
            </a:r>
            <a:r>
              <a:rPr dirty="0"/>
              <a:t xml:space="preserve"> there are </a:t>
            </a:r>
            <a:r>
              <a:rPr dirty="0" err="1"/>
              <a:t>polarisation</a:t>
            </a:r>
            <a:r>
              <a:rPr dirty="0"/>
              <a:t xml:space="preserve"> beam shifts at every inclined mirror. The Goos-</a:t>
            </a:r>
            <a:r>
              <a:rPr dirty="0" err="1"/>
              <a:t>Hänchen</a:t>
            </a:r>
            <a:r>
              <a:rPr dirty="0"/>
              <a:t xml:space="preserve"> and Imbert-</a:t>
            </a:r>
            <a:r>
              <a:rPr dirty="0" err="1"/>
              <a:t>Federov</a:t>
            </a:r>
            <a:r>
              <a:rPr dirty="0"/>
              <a:t xml:space="preserve"> shifts cause the orthogonally-</a:t>
            </a:r>
            <a:r>
              <a:rPr dirty="0" err="1"/>
              <a:t>polarised</a:t>
            </a:r>
            <a:r>
              <a:rPr dirty="0"/>
              <a:t xml:space="preserve"> beams to land at slightly different positions on the detector. For SPHERE this limits the contrast gain from PDI to about a factor of 350. For ELT at F/0.9, these effects will be much larger because beam shifts scale inversely with the f-number.</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7: ZIMPOL</a:t>
            </a:r>
          </a:p>
          <a:p>
            <a:endParaRPr dirty="0"/>
          </a:p>
          <a:p>
            <a:r>
              <a:rPr dirty="0"/>
              <a:t>ZIMPOL is the visible channel of SPHERE and is really the most innovative polarimeter currently operating on a large telescope.</a:t>
            </a:r>
          </a:p>
          <a:p>
            <a:endParaRPr dirty="0"/>
          </a:p>
          <a:p>
            <a:r>
              <a:rPr dirty="0"/>
              <a:t xml:space="preserve">The key innovation is kHz EMCCD modulation. The detector alternates between measuring the I-perp and I-parallel </a:t>
            </a:r>
            <a:r>
              <a:rPr dirty="0" err="1"/>
              <a:t>polarisation</a:t>
            </a:r>
            <a:r>
              <a:rPr dirty="0"/>
              <a:t xml:space="preserve"> states at kilohertz frequency. Because the two states are measured on the same physical pixels, any flat-field effects, gain variations, or speckle patterns cancel almost perfectly. This is why ZIMPOL achieves excellent polarimetric fidelity</a:t>
            </a:r>
            <a:r>
              <a:rPr lang="en-AU" dirty="0"/>
              <a:t>,</a:t>
            </a:r>
            <a:r>
              <a:rPr dirty="0"/>
              <a:t xml:space="preserve"> the Q/U images are clean even with a 3000:1 intensity dynamic range.</a:t>
            </a:r>
          </a:p>
          <a:p>
            <a:endParaRPr dirty="0"/>
          </a:p>
          <a:p>
            <a:r>
              <a:rPr dirty="0"/>
              <a:t>The spatial resolution is spectacular: 3.6 mas pixels with PSF around 20 to 22 mas in good conditions. That's about 5 times better than IRDIS.</a:t>
            </a:r>
          </a:p>
          <a:p>
            <a:endParaRPr dirty="0"/>
          </a:p>
          <a:p>
            <a:r>
              <a:rPr dirty="0"/>
              <a:t xml:space="preserve">But the problems: same M3 Nasmyth issue as SPHERE generally </a:t>
            </a:r>
            <a:r>
              <a:rPr lang="en-AU" dirty="0"/>
              <a:t>about</a:t>
            </a:r>
            <a:r>
              <a:rPr dirty="0"/>
              <a:t xml:space="preserve"> 4% IP at visible wavelengths. The </a:t>
            </a:r>
            <a:r>
              <a:rPr dirty="0" err="1"/>
              <a:t>derotator</a:t>
            </a:r>
            <a:r>
              <a:rPr dirty="0"/>
              <a:t xml:space="preserve"> is even worse in some respects</a:t>
            </a:r>
            <a:r>
              <a:rPr lang="en-AU" dirty="0"/>
              <a:t>,</a:t>
            </a:r>
            <a:r>
              <a:rPr dirty="0"/>
              <a:t xml:space="preserve"> it</a:t>
            </a:r>
            <a:r>
              <a:rPr lang="en-AU" dirty="0"/>
              <a:t xml:space="preserve"> is</a:t>
            </a:r>
            <a:r>
              <a:rPr dirty="0"/>
              <a:t xml:space="preserve"> a 3-mirror system with two 55-degree mirrors, and the crosstalk between linear and circular </a:t>
            </a:r>
            <a:r>
              <a:rPr dirty="0" err="1"/>
              <a:t>polarisation</a:t>
            </a:r>
            <a:r>
              <a:rPr dirty="0"/>
              <a:t xml:space="preserve"> can exceed 50%.</a:t>
            </a:r>
          </a:p>
          <a:p>
            <a:endParaRPr dirty="0"/>
          </a:p>
          <a:p>
            <a:r>
              <a:rPr dirty="0"/>
              <a:t>The biggest operational limitation is that ZIMPOL doesn't support pupil-</a:t>
            </a:r>
            <a:r>
              <a:rPr dirty="0" err="1"/>
              <a:t>stabilised</a:t>
            </a:r>
            <a:r>
              <a:rPr dirty="0"/>
              <a:t xml:space="preserve"> polarimetry. This means you can't combine PDI and ADI (Angular Differential Imaging)</a:t>
            </a:r>
            <a:r>
              <a:rPr lang="en-AU" dirty="0"/>
              <a:t>,</a:t>
            </a:r>
            <a:r>
              <a:rPr dirty="0"/>
              <a:t xml:space="preserve"> which is what gives the best possible speckle suppression. IRDIS can do pupil-</a:t>
            </a:r>
            <a:r>
              <a:rPr dirty="0" err="1"/>
              <a:t>stabilised</a:t>
            </a:r>
            <a:r>
              <a:rPr dirty="0"/>
              <a:t xml:space="preserve"> mode, which is why it's often used for companion searches.</a:t>
            </a:r>
          </a:p>
          <a:p>
            <a:endParaRPr dirty="0"/>
          </a:p>
          <a:p>
            <a:r>
              <a:rPr dirty="0"/>
              <a:t xml:space="preserve">Now, the most important lesson for PCS: </a:t>
            </a:r>
            <a:r>
              <a:rPr lang="en-AU" dirty="0"/>
              <a:t>after talking with my</a:t>
            </a:r>
            <a:r>
              <a:rPr dirty="0"/>
              <a:t xml:space="preserve"> supervisor</a:t>
            </a:r>
            <a:r>
              <a:rPr lang="en-AU" dirty="0"/>
              <a:t>, he notes</a:t>
            </a:r>
            <a:r>
              <a:rPr dirty="0"/>
              <a:t xml:space="preserve"> explicitly that </a:t>
            </a:r>
            <a:r>
              <a:rPr lang="en-AU" dirty="0"/>
              <a:t xml:space="preserve">the </a:t>
            </a:r>
            <a:r>
              <a:rPr dirty="0"/>
              <a:t>kHz FLC modulation</a:t>
            </a:r>
            <a:r>
              <a:rPr lang="en-AU" dirty="0"/>
              <a:t>,</a:t>
            </a:r>
            <a:r>
              <a:rPr dirty="0"/>
              <a:t xml:space="preserve"> which is what VAMPIRES at Subaru also uses</a:t>
            </a:r>
            <a:r>
              <a:rPr lang="en-AU" dirty="0"/>
              <a:t>,</a:t>
            </a:r>
            <a:r>
              <a:rPr dirty="0"/>
              <a:t xml:space="preserve"> is NOT necessary. The key is to use an HWP that rotates to different angles to modulate between Q and -Q. Doing this at 2Hz rather than kHz is sufficient because the atmospheric speckles are suppressed by the dual-beam design, not by the modulation speed. This simplifies the instrument enormously.</a:t>
            </a:r>
          </a:p>
          <a:p>
            <a:endParaRPr dirty="0"/>
          </a:p>
          <a:p>
            <a:r>
              <a:rPr dirty="0"/>
              <a:t>PCS must cover NIR as well. Young planets emit thermally in J/H/K bands, and we need to be able to detect them. So</a:t>
            </a:r>
            <a:r>
              <a:rPr lang="en-AU" dirty="0"/>
              <a:t>,</a:t>
            </a:r>
            <a:r>
              <a:rPr dirty="0"/>
              <a:t xml:space="preserve"> we need something like ZIMPOL for visible AND something like IRDIS for NIR.</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 xml:space="preserve">SPEAKER NOTES – Slide 8: GPI and </a:t>
            </a:r>
            <a:r>
              <a:rPr dirty="0" err="1"/>
              <a:t>SCExAO</a:t>
            </a:r>
            <a:endParaRPr dirty="0"/>
          </a:p>
          <a:p>
            <a:endParaRPr dirty="0"/>
          </a:p>
          <a:p>
            <a:r>
              <a:rPr dirty="0"/>
              <a:t>GPI is interesting for PCS because of two things: first, the Cassegrain mounting, and second, the IFS approach.</a:t>
            </a:r>
          </a:p>
          <a:p>
            <a:endParaRPr dirty="0"/>
          </a:p>
          <a:p>
            <a:r>
              <a:rPr dirty="0"/>
              <a:t>Being at Cassegrain means GPI doesn't have a Nasmyth fold mirror, so there's no IP from that source. This makes the calibration much simpler. ELT/PCS will almost certainly be at Nasmyth</a:t>
            </a:r>
            <a:r>
              <a:rPr lang="en-AU" dirty="0"/>
              <a:t>,</a:t>
            </a:r>
            <a:r>
              <a:rPr dirty="0"/>
              <a:t xml:space="preserve"> this is already decided by the telescope design</a:t>
            </a:r>
            <a:r>
              <a:rPr lang="en-AU" dirty="0"/>
              <a:t>,</a:t>
            </a:r>
            <a:r>
              <a:rPr dirty="0"/>
              <a:t xml:space="preserve"> so we have to deal with M4 and M5 introducing IP. The lesson is that we need an HWP upstream of those mirrors.</a:t>
            </a:r>
          </a:p>
          <a:p>
            <a:endParaRPr dirty="0"/>
          </a:p>
          <a:p>
            <a:r>
              <a:rPr dirty="0"/>
              <a:t>The IFS approach</a:t>
            </a:r>
            <a:r>
              <a:rPr lang="en-AU" dirty="0"/>
              <a:t>,</a:t>
            </a:r>
            <a:r>
              <a:rPr dirty="0"/>
              <a:t xml:space="preserve"> </a:t>
            </a:r>
            <a:r>
              <a:rPr dirty="0" err="1"/>
              <a:t>lenslet</a:t>
            </a:r>
            <a:r>
              <a:rPr dirty="0"/>
              <a:t xml:space="preserve"> array plus Wollaston prism</a:t>
            </a:r>
            <a:r>
              <a:rPr lang="en-AU" dirty="0"/>
              <a:t>,</a:t>
            </a:r>
            <a:r>
              <a:rPr dirty="0"/>
              <a:t xml:space="preserve"> gives you </a:t>
            </a:r>
            <a:r>
              <a:rPr dirty="0" err="1"/>
              <a:t>spectropolarimetry</a:t>
            </a:r>
            <a:r>
              <a:rPr dirty="0"/>
              <a:t xml:space="preserve">: you measure both </a:t>
            </a:r>
            <a:r>
              <a:rPr dirty="0" err="1"/>
              <a:t>polarisation</a:t>
            </a:r>
            <a:r>
              <a:rPr dirty="0"/>
              <a:t xml:space="preserve"> and the spectrum simultaneously. This is scientifically very powerful, especially for </a:t>
            </a:r>
            <a:r>
              <a:rPr dirty="0" err="1"/>
              <a:t>characterising</a:t>
            </a:r>
            <a:r>
              <a:rPr dirty="0"/>
              <a:t xml:space="preserve"> companion atmospheres. But for disk imaging it's not ideal because the spatial resolution suffers compared to a dedicated imager. GPI-DRP, the public pipeline, has been widely used by the community.</a:t>
            </a:r>
            <a:r>
              <a:rPr lang="en-AU" dirty="0"/>
              <a:t xml:space="preserve"> I will speak more on the Wollaston prims a bit later because I think this is very pertinent to what we want to do in the end.</a:t>
            </a:r>
            <a:endParaRPr dirty="0"/>
          </a:p>
          <a:p>
            <a:endParaRPr dirty="0"/>
          </a:p>
          <a:p>
            <a:r>
              <a:rPr dirty="0" err="1"/>
              <a:t>SCExAO</a:t>
            </a:r>
            <a:r>
              <a:rPr dirty="0"/>
              <a:t xml:space="preserve"> at Subaru is valuable as a concept study for the modular approach. It's a platform that hosts multiple science instruments simultaneously. This gives it great versatility but also creates calibration complexity because all these instruments share the beam. The main achievement for </a:t>
            </a:r>
            <a:r>
              <a:rPr dirty="0" err="1"/>
              <a:t>SCExAO</a:t>
            </a:r>
            <a:r>
              <a:rPr dirty="0"/>
              <a:t xml:space="preserve"> relevant to polarimetry is the LLOWFS</a:t>
            </a:r>
            <a:r>
              <a:rPr lang="en-AU" dirty="0"/>
              <a:t>,</a:t>
            </a:r>
            <a:r>
              <a:rPr dirty="0"/>
              <a:t xml:space="preserve"> the </a:t>
            </a:r>
            <a:r>
              <a:rPr dirty="0" err="1"/>
              <a:t>Lyot</a:t>
            </a:r>
            <a:r>
              <a:rPr dirty="0"/>
              <a:t xml:space="preserve"> Low-Order Wavefront Sensor</a:t>
            </a:r>
            <a:r>
              <a:rPr lang="en-AU" dirty="0"/>
              <a:t>,</a:t>
            </a:r>
            <a:r>
              <a:rPr dirty="0"/>
              <a:t xml:space="preserve"> which provides real-time monitoring of the wavefront quality behind the coronagraph. At ELT, where the inner working angle will be much tighter, this kind of sensor will be even more critical.</a:t>
            </a:r>
          </a:p>
          <a:p>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SPEAKER NOTES – Slide 9: CHARIS and VAMPIRES</a:t>
            </a:r>
          </a:p>
          <a:p>
            <a:endParaRPr dirty="0"/>
          </a:p>
          <a:p>
            <a:r>
              <a:rPr dirty="0"/>
              <a:t>CHARIS at Subaru is the NIR IFS counterpart to SPHERE/IRDIS, but covers a much wider wavelength range simultaneously</a:t>
            </a:r>
            <a:r>
              <a:rPr lang="en-AU" dirty="0"/>
              <a:t>,</a:t>
            </a:r>
            <a:r>
              <a:rPr dirty="0"/>
              <a:t xml:space="preserve"> J, H, and K bands together. The </a:t>
            </a:r>
            <a:r>
              <a:rPr dirty="0" err="1"/>
              <a:t>spectropolarimetry</a:t>
            </a:r>
            <a:r>
              <a:rPr dirty="0"/>
              <a:t xml:space="preserve"> mode is scientifically very powerful: you get both the spectrum and the </a:t>
            </a:r>
            <a:r>
              <a:rPr dirty="0" err="1"/>
              <a:t>polarisation</a:t>
            </a:r>
            <a:r>
              <a:rPr dirty="0"/>
              <a:t xml:space="preserve"> of a companion in one observation.</a:t>
            </a:r>
          </a:p>
          <a:p>
            <a:endParaRPr dirty="0"/>
          </a:p>
          <a:p>
            <a:r>
              <a:rPr dirty="0"/>
              <a:t xml:space="preserve">But for disk imaging specifically, the </a:t>
            </a:r>
            <a:r>
              <a:rPr dirty="0" err="1"/>
              <a:t>lenslet</a:t>
            </a:r>
            <a:r>
              <a:rPr dirty="0"/>
              <a:t xml:space="preserve"> sampling reduces the effective spatial resolution. And the cross-channel calibration for polarimetry across 1.3 magnitudes of wavelength range is genuinely difficult. The lesson for PCS is that we should have a dedicated polarimetric channel for disk science, and treat IFS </a:t>
            </a:r>
            <a:r>
              <a:rPr dirty="0" err="1"/>
              <a:t>spectropolarimetry</a:t>
            </a:r>
            <a:r>
              <a:rPr dirty="0"/>
              <a:t xml:space="preserve"> as a secondary mode for companion </a:t>
            </a:r>
            <a:r>
              <a:rPr dirty="0" err="1"/>
              <a:t>characterisation</a:t>
            </a:r>
            <a:r>
              <a:rPr dirty="0"/>
              <a:t>.</a:t>
            </a:r>
          </a:p>
          <a:p>
            <a:endParaRPr dirty="0"/>
          </a:p>
          <a:p>
            <a:r>
              <a:rPr dirty="0"/>
              <a:t>VAMPIRES is the most instructive comparison for the modulation strategy decision. VAMPIRES uses FLC</a:t>
            </a:r>
            <a:r>
              <a:rPr lang="en-AU" dirty="0"/>
              <a:t>,</a:t>
            </a:r>
            <a:r>
              <a:rPr dirty="0"/>
              <a:t xml:space="preserve"> Ferroelectric Liquid Crystal</a:t>
            </a:r>
            <a:r>
              <a:rPr lang="en-AU" dirty="0"/>
              <a:t>,</a:t>
            </a:r>
            <a:r>
              <a:rPr dirty="0"/>
              <a:t xml:space="preserve"> modulators that switch between </a:t>
            </a:r>
            <a:r>
              <a:rPr dirty="0" err="1"/>
              <a:t>polarisation</a:t>
            </a:r>
            <a:r>
              <a:rPr dirty="0"/>
              <a:t xml:space="preserve"> states at ~100 Hz. This effectively suppresses all atmospheric speckle variations.</a:t>
            </a:r>
          </a:p>
          <a:p>
            <a:endParaRPr dirty="0"/>
          </a:p>
          <a:p>
            <a:r>
              <a:rPr dirty="0"/>
              <a:t>But in practice, FLC modulators are fragile: they're temperature sensitive, they drift over time, and they need frequent calibration. They also have chromatic retardance that varies across the wavelength range.</a:t>
            </a:r>
          </a:p>
          <a:p>
            <a:endParaRPr dirty="0"/>
          </a:p>
          <a:p>
            <a:r>
              <a:rPr lang="en-AU" dirty="0"/>
              <a:t>Again, talking with my</a:t>
            </a:r>
            <a:r>
              <a:rPr dirty="0"/>
              <a:t xml:space="preserve"> supervisor </a:t>
            </a:r>
            <a:r>
              <a:rPr lang="en-AU" dirty="0"/>
              <a:t xml:space="preserve">he </a:t>
            </a:r>
            <a:r>
              <a:rPr dirty="0"/>
              <a:t>explicitly address this. The message is: FLC fast modulation is not necessary for PCS. The key insight is that the dual-beam simultaneous design already removes the temporal atmospheric noise</a:t>
            </a:r>
            <a:r>
              <a:rPr lang="en-AU" dirty="0"/>
              <a:t>,</a:t>
            </a:r>
            <a:r>
              <a:rPr dirty="0"/>
              <a:t xml:space="preserve"> you just need to modulate between Q and -Q, and you can do that with an HWP rotation at 2 Hz rather than an FLC at 100 Hz. </a:t>
            </a:r>
            <a:r>
              <a:rPr lang="en-AU" dirty="0"/>
              <a:t>In any case, a</a:t>
            </a:r>
            <a:r>
              <a:rPr dirty="0"/>
              <a:t xml:space="preserve"> HWP is more achromatic, more stable, and much simpler to maintain.</a:t>
            </a:r>
          </a:p>
          <a:p>
            <a:endParaRPr dirty="0"/>
          </a:p>
          <a:p>
            <a:r>
              <a:rPr dirty="0"/>
              <a:t>The two-camera simultaneous design is the essential element. That's what VAMPIRES gets right. The modulator just needs to switch the sign of Q</a:t>
            </a:r>
            <a:r>
              <a:rPr lang="en-AU" dirty="0"/>
              <a:t>,</a:t>
            </a:r>
            <a:r>
              <a:rPr dirty="0"/>
              <a:t xml:space="preserve"> and any reasonably fast HWP does that.</a:t>
            </a:r>
          </a:p>
          <a:p>
            <a:endParaRPr dirty="0"/>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2.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3108960"/>
            <a:ext cx="12188952" cy="54864"/>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4846320"/>
            <a:ext cx="12188952" cy="54864"/>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914400" y="914400"/>
            <a:ext cx="10332720" cy="731520"/>
          </a:xfrm>
          <a:prstGeom prst="rect">
            <a:avLst/>
          </a:prstGeom>
          <a:noFill/>
        </p:spPr>
        <p:txBody>
          <a:bodyPr wrap="square">
            <a:spAutoFit/>
          </a:bodyPr>
          <a:lstStyle/>
          <a:p>
            <a:pPr algn="ctr"/>
            <a:r>
              <a:rPr sz="2200" b="0" i="1">
                <a:solidFill>
                  <a:srgbClr val="F2F2F2"/>
                </a:solidFill>
              </a:rPr>
              <a:t>ELT / PCS POLARIMETRY</a:t>
            </a:r>
          </a:p>
        </p:txBody>
      </p:sp>
      <p:sp>
        <p:nvSpPr>
          <p:cNvPr id="6" name="TextBox 5"/>
          <p:cNvSpPr txBox="1"/>
          <p:nvPr/>
        </p:nvSpPr>
        <p:spPr>
          <a:xfrm>
            <a:off x="457200" y="1600200"/>
            <a:ext cx="11274552" cy="1280160"/>
          </a:xfrm>
          <a:prstGeom prst="rect">
            <a:avLst/>
          </a:prstGeom>
          <a:noFill/>
        </p:spPr>
        <p:txBody>
          <a:bodyPr wrap="square">
            <a:spAutoFit/>
          </a:bodyPr>
          <a:lstStyle/>
          <a:p>
            <a:pPr algn="ctr"/>
            <a:r>
              <a:rPr sz="4000" b="1" i="0">
                <a:solidFill>
                  <a:srgbClr val="FFFFFF"/>
                </a:solidFill>
              </a:rPr>
              <a:t>Work Update &amp; Instrument Trade Study</a:t>
            </a:r>
          </a:p>
        </p:txBody>
      </p:sp>
      <p:sp>
        <p:nvSpPr>
          <p:cNvPr id="7" name="TextBox 6"/>
          <p:cNvSpPr txBox="1"/>
          <p:nvPr/>
        </p:nvSpPr>
        <p:spPr>
          <a:xfrm>
            <a:off x="914400" y="3200400"/>
            <a:ext cx="10332720" cy="640080"/>
          </a:xfrm>
          <a:prstGeom prst="rect">
            <a:avLst/>
          </a:prstGeom>
          <a:noFill/>
        </p:spPr>
        <p:txBody>
          <a:bodyPr wrap="square">
            <a:spAutoFit/>
          </a:bodyPr>
          <a:lstStyle/>
          <a:p>
            <a:pPr algn="ctr"/>
            <a:r>
              <a:rPr sz="2000" b="0" i="1">
                <a:solidFill>
                  <a:srgbClr val="F2F2F2"/>
                </a:solidFill>
              </a:rPr>
              <a:t>Polarimetric Differential Imaging for ELT / PCS</a:t>
            </a:r>
          </a:p>
        </p:txBody>
      </p:sp>
      <p:sp>
        <p:nvSpPr>
          <p:cNvPr id="8" name="TextBox 7"/>
          <p:cNvSpPr txBox="1"/>
          <p:nvPr/>
        </p:nvSpPr>
        <p:spPr>
          <a:xfrm>
            <a:off x="914400" y="5029200"/>
            <a:ext cx="10332720" cy="457200"/>
          </a:xfrm>
          <a:prstGeom prst="rect">
            <a:avLst/>
          </a:prstGeom>
          <a:noFill/>
        </p:spPr>
        <p:txBody>
          <a:bodyPr wrap="square">
            <a:spAutoFit/>
          </a:bodyPr>
          <a:lstStyle/>
          <a:p>
            <a:pPr algn="ctr"/>
            <a:r>
              <a:rPr sz="1800" b="0" i="0">
                <a:solidFill>
                  <a:srgbClr val="ED7D31"/>
                </a:solidFill>
              </a:rPr>
              <a:t>[Your Name]  |  Polarimetry Lead, ELT PCS</a:t>
            </a:r>
          </a:p>
        </p:txBody>
      </p:sp>
      <p:sp>
        <p:nvSpPr>
          <p:cNvPr id="9" name="TextBox 8"/>
          <p:cNvSpPr txBox="1"/>
          <p:nvPr/>
        </p:nvSpPr>
        <p:spPr>
          <a:xfrm>
            <a:off x="914400" y="5577840"/>
            <a:ext cx="10332720" cy="365760"/>
          </a:xfrm>
          <a:prstGeom prst="rect">
            <a:avLst/>
          </a:prstGeom>
          <a:noFill/>
        </p:spPr>
        <p:txBody>
          <a:bodyPr wrap="square">
            <a:spAutoFit/>
          </a:bodyPr>
          <a:lstStyle/>
          <a:p>
            <a:pPr algn="ctr"/>
            <a:r>
              <a:rPr sz="1600" b="0" i="0">
                <a:solidFill>
                  <a:srgbClr val="F2F2F2"/>
                </a:solidFill>
              </a:rPr>
              <a:t>June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spcBef>
                <a:spcPts val="0"/>
              </a:spcBef>
              <a:spcAft>
                <a:spcPts val="0"/>
              </a:spcAft>
            </a:pPr>
            <a:r>
              <a:rPr sz="3000" b="1" i="0">
                <a:solidFill>
                  <a:srgbClr val="FFFFFF"/>
                </a:solidFill>
              </a:rPr>
              <a:t>Key Design Discussion Points</a:t>
            </a:r>
          </a:p>
        </p:txBody>
      </p:sp>
      <p:sp>
        <p:nvSpPr>
          <p:cNvPr id="4" name="TextBox 3"/>
          <p:cNvSpPr txBox="1"/>
          <p:nvPr/>
        </p:nvSpPr>
        <p:spPr>
          <a:xfrm>
            <a:off x="228600" y="685800"/>
            <a:ext cx="11704320" cy="411480"/>
          </a:xfrm>
          <a:prstGeom prst="rect">
            <a:avLst/>
          </a:prstGeom>
          <a:noFill/>
        </p:spPr>
        <p:txBody>
          <a:bodyPr wrap="square">
            <a:spAutoFit/>
          </a:bodyPr>
          <a:lstStyle/>
          <a:p>
            <a:pPr algn="l">
              <a:spcBef>
                <a:spcPts val="0"/>
              </a:spcBef>
              <a:spcAft>
                <a:spcPts val="0"/>
              </a:spcAft>
            </a:pPr>
            <a:r>
              <a:rPr sz="1600" b="0" i="1">
                <a:solidFill>
                  <a:srgbClr val="F2F2F2"/>
                </a:solidFill>
              </a:rPr>
              <a:t>Critical decisions for PCS polarimetry architecture</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spcBef>
                <a:spcPts val="0"/>
              </a:spcBef>
              <a:spcAft>
                <a:spcPts val="0"/>
              </a:spcAft>
            </a:pPr>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spcBef>
                <a:spcPts val="0"/>
              </a:spcBef>
              <a:spcAft>
                <a:spcPts val="0"/>
              </a:spcAft>
            </a:pPr>
            <a:r>
              <a:rPr sz="900" b="0" i="0">
                <a:solidFill>
                  <a:srgbClr val="FFFFFF"/>
                </a:solidFill>
              </a:rPr>
              <a:t>10</a:t>
            </a:r>
          </a:p>
        </p:txBody>
      </p:sp>
      <p:sp>
        <p:nvSpPr>
          <p:cNvPr id="8" name="TextBox 7"/>
          <p:cNvSpPr txBox="1"/>
          <p:nvPr/>
        </p:nvSpPr>
        <p:spPr>
          <a:xfrm>
            <a:off x="274320" y="1261872"/>
            <a:ext cx="11612880" cy="347472"/>
          </a:xfrm>
          <a:prstGeom prst="rect">
            <a:avLst/>
          </a:prstGeom>
          <a:noFill/>
        </p:spPr>
        <p:txBody>
          <a:bodyPr wrap="square">
            <a:spAutoFit/>
          </a:bodyPr>
          <a:lstStyle/>
          <a:p>
            <a:pPr algn="l">
              <a:spcBef>
                <a:spcPts val="0"/>
              </a:spcBef>
              <a:spcAft>
                <a:spcPts val="0"/>
              </a:spcAft>
            </a:pPr>
            <a:r>
              <a:rPr sz="1300" b="0" i="1">
                <a:solidFill>
                  <a:srgbClr val="1F497D"/>
                </a:solidFill>
              </a:rPr>
              <a:t>The following three topics represent the most critical design decisions — flagged for immediate action:</a:t>
            </a:r>
          </a:p>
        </p:txBody>
      </p:sp>
      <p:sp>
        <p:nvSpPr>
          <p:cNvPr id="9" name="Rectangle 8"/>
          <p:cNvSpPr/>
          <p:nvPr/>
        </p:nvSpPr>
        <p:spPr>
          <a:xfrm>
            <a:off x="182880" y="1664208"/>
            <a:ext cx="411480" cy="1490472"/>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182880" y="2167128"/>
            <a:ext cx="411480" cy="502920"/>
          </a:xfrm>
          <a:prstGeom prst="rect">
            <a:avLst/>
          </a:prstGeom>
          <a:noFill/>
        </p:spPr>
        <p:txBody>
          <a:bodyPr wrap="square">
            <a:spAutoFit/>
          </a:bodyPr>
          <a:lstStyle/>
          <a:p>
            <a:pPr algn="ctr">
              <a:spcBef>
                <a:spcPts val="0"/>
              </a:spcBef>
              <a:spcAft>
                <a:spcPts val="0"/>
              </a:spcAft>
            </a:pPr>
            <a:r>
              <a:rPr sz="2800" b="1" i="0">
                <a:solidFill>
                  <a:srgbClr val="FFFFFF"/>
                </a:solidFill>
              </a:rPr>
              <a:t>1</a:t>
            </a:r>
          </a:p>
        </p:txBody>
      </p:sp>
      <p:sp>
        <p:nvSpPr>
          <p:cNvPr id="11" name="Rectangle 10"/>
          <p:cNvSpPr/>
          <p:nvPr/>
        </p:nvSpPr>
        <p:spPr>
          <a:xfrm>
            <a:off x="612648" y="1664208"/>
            <a:ext cx="1627632" cy="1490472"/>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58368" y="1984248"/>
            <a:ext cx="1508760" cy="822960"/>
          </a:xfrm>
          <a:prstGeom prst="rect">
            <a:avLst/>
          </a:prstGeom>
          <a:noFill/>
        </p:spPr>
        <p:txBody>
          <a:bodyPr wrap="square">
            <a:spAutoFit/>
          </a:bodyPr>
          <a:lstStyle/>
          <a:p>
            <a:pPr algn="l">
              <a:spcBef>
                <a:spcPts val="0"/>
              </a:spcBef>
              <a:spcAft>
                <a:spcPts val="0"/>
              </a:spcAft>
            </a:pPr>
            <a:r>
              <a:rPr sz="1200" b="1" i="0">
                <a:solidFill>
                  <a:srgbClr val="FFFFFF"/>
                </a:solidFill>
              </a:rPr>
              <a:t>HWP as the Primary Modulator</a:t>
            </a:r>
          </a:p>
        </p:txBody>
      </p:sp>
      <p:sp>
        <p:nvSpPr>
          <p:cNvPr id="13" name="Rectangle 12"/>
          <p:cNvSpPr/>
          <p:nvPr/>
        </p:nvSpPr>
        <p:spPr>
          <a:xfrm>
            <a:off x="2267712" y="1664208"/>
            <a:ext cx="9784080" cy="149047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2377440" y="1728216"/>
            <a:ext cx="9555480" cy="1353312"/>
          </a:xfrm>
          <a:prstGeom prst="rect">
            <a:avLst/>
          </a:prstGeom>
          <a:noFill/>
        </p:spPr>
        <p:txBody>
          <a:bodyPr wrap="square">
            <a:spAutoFit/>
          </a:bodyPr>
          <a:lstStyle/>
          <a:p>
            <a:pPr algn="l">
              <a:spcBef>
                <a:spcPts val="0"/>
              </a:spcBef>
              <a:spcAft>
                <a:spcPts val="200"/>
              </a:spcAft>
            </a:pPr>
            <a:r>
              <a:rPr sz="1050">
                <a:solidFill>
                  <a:srgbClr val="000000"/>
                </a:solidFill>
              </a:rPr>
              <a:t>•  Rotate the polarisation coordinate system using the HWP — this is the core modulation strategy</a:t>
            </a:r>
          </a:p>
          <a:p>
            <a:pPr algn="l">
              <a:spcBef>
                <a:spcPts val="0"/>
              </a:spcBef>
              <a:spcAft>
                <a:spcPts val="200"/>
              </a:spcAft>
            </a:pPr>
            <a:r>
              <a:rPr sz="1050">
                <a:solidFill>
                  <a:srgbClr val="000000"/>
                </a:solidFill>
              </a:rPr>
              <a:t>•  HWP at 0°, 22.5°, 45°, 67.5° → measures +Q, +U, -Q, -U (complete Stokes Q and U)</a:t>
            </a:r>
          </a:p>
          <a:p>
            <a:pPr algn="l">
              <a:spcBef>
                <a:spcPts val="0"/>
              </a:spcBef>
              <a:spcAft>
                <a:spcPts val="200"/>
              </a:spcAft>
            </a:pPr>
            <a:r>
              <a:rPr sz="1050">
                <a:solidFill>
                  <a:srgbClr val="000000"/>
                </a:solidFill>
              </a:rPr>
              <a:t>•  Placement now uncertain: PCS likely sits behind facility M6 at folded Nasmyth — open question is modulator before M6, not before M4/M5</a:t>
            </a:r>
          </a:p>
          <a:p>
            <a:pPr algn="l">
              <a:spcBef>
                <a:spcPts val="0"/>
              </a:spcBef>
              <a:spcAft>
                <a:spcPts val="200"/>
              </a:spcAft>
            </a:pPr>
            <a:r>
              <a:rPr sz="1050">
                <a:solidFill>
                  <a:srgbClr val="000000"/>
                </a:solidFill>
              </a:rPr>
              <a:t>•  Must be achromatic: retardance 180° ± 2° across full science wavelength range (J through K)</a:t>
            </a:r>
          </a:p>
          <a:p>
            <a:pPr algn="l">
              <a:spcBef>
                <a:spcPts val="0"/>
              </a:spcBef>
              <a:spcAft>
                <a:spcPts val="200"/>
              </a:spcAft>
            </a:pPr>
            <a:r>
              <a:rPr sz="1050">
                <a:solidFill>
                  <a:srgbClr val="000000"/>
                </a:solidFill>
              </a:rPr>
              <a:t>•  Rotation speed: as fast as possible — kHz FLC may not be necessary; exact requirement depends on AO/dark-hole performance</a:t>
            </a:r>
          </a:p>
          <a:p>
            <a:pPr algn="l">
              <a:spcBef>
                <a:spcPts val="0"/>
              </a:spcBef>
              <a:spcAft>
                <a:spcPts val="200"/>
              </a:spcAft>
            </a:pPr>
            <a:r>
              <a:rPr sz="1050">
                <a:solidFill>
                  <a:srgbClr val="000000"/>
                </a:solidFill>
              </a:rPr>
              <a:t>•  HWP upstream means telescope IP is modulated away and calibrated to first order automatically</a:t>
            </a:r>
          </a:p>
        </p:txBody>
      </p:sp>
      <p:sp>
        <p:nvSpPr>
          <p:cNvPr id="15" name="Rectangle 14"/>
          <p:cNvSpPr/>
          <p:nvPr/>
        </p:nvSpPr>
        <p:spPr>
          <a:xfrm>
            <a:off x="182880" y="3246120"/>
            <a:ext cx="411480" cy="149047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182880" y="3749040"/>
            <a:ext cx="411480" cy="502920"/>
          </a:xfrm>
          <a:prstGeom prst="rect">
            <a:avLst/>
          </a:prstGeom>
          <a:noFill/>
        </p:spPr>
        <p:txBody>
          <a:bodyPr wrap="square">
            <a:spAutoFit/>
          </a:bodyPr>
          <a:lstStyle/>
          <a:p>
            <a:pPr algn="ctr">
              <a:spcBef>
                <a:spcPts val="0"/>
              </a:spcBef>
              <a:spcAft>
                <a:spcPts val="0"/>
              </a:spcAft>
            </a:pPr>
            <a:r>
              <a:rPr sz="2800" b="1" i="0">
                <a:solidFill>
                  <a:srgbClr val="FFFFFF"/>
                </a:solidFill>
              </a:rPr>
              <a:t>2</a:t>
            </a:r>
          </a:p>
        </p:txBody>
      </p:sp>
      <p:sp>
        <p:nvSpPr>
          <p:cNvPr id="17" name="Rectangle 16"/>
          <p:cNvSpPr/>
          <p:nvPr/>
        </p:nvSpPr>
        <p:spPr>
          <a:xfrm>
            <a:off x="612648" y="3246120"/>
            <a:ext cx="1627632" cy="149047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58368" y="3566160"/>
            <a:ext cx="1508760" cy="822960"/>
          </a:xfrm>
          <a:prstGeom prst="rect">
            <a:avLst/>
          </a:prstGeom>
          <a:noFill/>
        </p:spPr>
        <p:txBody>
          <a:bodyPr wrap="square">
            <a:spAutoFit/>
          </a:bodyPr>
          <a:lstStyle/>
          <a:p>
            <a:pPr algn="l">
              <a:spcBef>
                <a:spcPts val="0"/>
              </a:spcBef>
              <a:spcAft>
                <a:spcPts val="0"/>
              </a:spcAft>
            </a:pPr>
            <a:r>
              <a:rPr sz="1200" b="1" i="0">
                <a:solidFill>
                  <a:srgbClr val="FFFFFF"/>
                </a:solidFill>
              </a:rPr>
              <a:t>K-Mirror: Keep Away from 45°, Calibrate Efficiency Losses</a:t>
            </a:r>
          </a:p>
        </p:txBody>
      </p:sp>
      <p:sp>
        <p:nvSpPr>
          <p:cNvPr id="19" name="Rectangle 18"/>
          <p:cNvSpPr/>
          <p:nvPr/>
        </p:nvSpPr>
        <p:spPr>
          <a:xfrm>
            <a:off x="2267712" y="3246120"/>
            <a:ext cx="9784080" cy="149047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377440" y="3310128"/>
            <a:ext cx="9555480" cy="1353312"/>
          </a:xfrm>
          <a:prstGeom prst="rect">
            <a:avLst/>
          </a:prstGeom>
          <a:noFill/>
        </p:spPr>
        <p:txBody>
          <a:bodyPr wrap="square">
            <a:spAutoFit/>
          </a:bodyPr>
          <a:lstStyle/>
          <a:p>
            <a:pPr algn="l">
              <a:spcBef>
                <a:spcPts val="0"/>
              </a:spcBef>
              <a:spcAft>
                <a:spcPts val="200"/>
              </a:spcAft>
            </a:pPr>
            <a:r>
              <a:rPr sz="1050">
                <a:solidFill>
                  <a:srgbClr val="000000"/>
                </a:solidFill>
              </a:rPr>
              <a:t>•  K-mirror is a 3-flat-mirror image derotator used to compensate field rotation in alt-az telescopes</a:t>
            </a:r>
          </a:p>
          <a:p>
            <a:pPr algn="l">
              <a:spcBef>
                <a:spcPts val="0"/>
              </a:spcBef>
              <a:spcAft>
                <a:spcPts val="200"/>
              </a:spcAft>
            </a:pPr>
            <a:r>
              <a:rPr sz="1050">
                <a:solidFill>
                  <a:srgbClr val="000000"/>
                </a:solidFill>
              </a:rPr>
              <a:t>•  The K-mirror acts like a QWP, not a HWP — not all angles are problematic; if aligned S/P with the other mirrors, there's no issue</a:t>
            </a:r>
          </a:p>
          <a:p>
            <a:pPr algn="l">
              <a:spcBef>
                <a:spcPts val="0"/>
              </a:spcBef>
              <a:spcAft>
                <a:spcPts val="200"/>
              </a:spcAft>
            </a:pPr>
            <a:r>
              <a:rPr sz="1050">
                <a:solidFill>
                  <a:srgbClr val="000000"/>
                </a:solidFill>
              </a:rPr>
              <a:t>•  Must define operational constraint: avoid K-mirror angle = 45° during science observations</a:t>
            </a:r>
          </a:p>
          <a:p>
            <a:pPr algn="l">
              <a:spcBef>
                <a:spcPts val="0"/>
              </a:spcBef>
              <a:spcAft>
                <a:spcPts val="200"/>
              </a:spcAft>
            </a:pPr>
            <a:r>
              <a:rPr sz="1050">
                <a:solidFill>
                  <a:srgbClr val="000000"/>
                </a:solidFill>
              </a:rPr>
              <a:t>•  AT ALL angles: K-mirror introduces wavelength-dependent crosstalk (|m₃₄| can exceed 0.5)</a:t>
            </a:r>
          </a:p>
          <a:p>
            <a:pPr algn="l">
              <a:spcBef>
                <a:spcPts val="0"/>
              </a:spcBef>
              <a:spcAft>
                <a:spcPts val="200"/>
              </a:spcAft>
            </a:pPr>
            <a:r>
              <a:rPr sz="1050">
                <a:solidFill>
                  <a:srgbClr val="000000"/>
                </a:solidFill>
              </a:rPr>
              <a:t>•  Calibrate efficiency losses using dedicated calibration sequences at each K-mirror angle</a:t>
            </a:r>
          </a:p>
          <a:p>
            <a:pPr algn="l">
              <a:spcBef>
                <a:spcPts val="0"/>
              </a:spcBef>
              <a:spcAft>
                <a:spcPts val="200"/>
              </a:spcAft>
            </a:pPr>
            <a:r>
              <a:rPr sz="1050">
                <a:solidFill>
                  <a:srgbClr val="000000"/>
                </a:solidFill>
              </a:rPr>
              <a:t>•  Log K-mirror angle in ALL science headers — essential for post-processing calibration</a:t>
            </a:r>
          </a:p>
          <a:p>
            <a:pPr algn="l">
              <a:spcBef>
                <a:spcPts val="0"/>
              </a:spcBef>
              <a:spcAft>
                <a:spcPts val="200"/>
              </a:spcAft>
            </a:pPr>
            <a:r>
              <a:rPr sz="1050">
                <a:solidFill>
                  <a:srgbClr val="000000"/>
                </a:solidFill>
              </a:rPr>
              <a:t>•  Coordinate with telescope/instrument team to confirm operational avoidance strategy is feasible</a:t>
            </a:r>
          </a:p>
        </p:txBody>
      </p:sp>
      <p:sp>
        <p:nvSpPr>
          <p:cNvPr id="21" name="Rectangle 20"/>
          <p:cNvSpPr/>
          <p:nvPr/>
        </p:nvSpPr>
        <p:spPr>
          <a:xfrm>
            <a:off x="182880" y="4828032"/>
            <a:ext cx="411480" cy="1490472"/>
          </a:xfrm>
          <a:prstGeom prst="rect">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182880" y="5330952"/>
            <a:ext cx="411480" cy="502920"/>
          </a:xfrm>
          <a:prstGeom prst="rect">
            <a:avLst/>
          </a:prstGeom>
          <a:noFill/>
        </p:spPr>
        <p:txBody>
          <a:bodyPr wrap="square">
            <a:spAutoFit/>
          </a:bodyPr>
          <a:lstStyle/>
          <a:p>
            <a:pPr algn="ctr">
              <a:spcBef>
                <a:spcPts val="0"/>
              </a:spcBef>
              <a:spcAft>
                <a:spcPts val="0"/>
              </a:spcAft>
            </a:pPr>
            <a:r>
              <a:rPr sz="2800" b="1" i="0">
                <a:solidFill>
                  <a:srgbClr val="FFFFFF"/>
                </a:solidFill>
              </a:rPr>
              <a:t>3</a:t>
            </a:r>
          </a:p>
        </p:txBody>
      </p:sp>
      <p:sp>
        <p:nvSpPr>
          <p:cNvPr id="23" name="Rectangle 22"/>
          <p:cNvSpPr/>
          <p:nvPr/>
        </p:nvSpPr>
        <p:spPr>
          <a:xfrm>
            <a:off x="612648" y="4828032"/>
            <a:ext cx="1627632" cy="1490472"/>
          </a:xfrm>
          <a:prstGeom prst="rect">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658368" y="5148072"/>
            <a:ext cx="1508760" cy="822960"/>
          </a:xfrm>
          <a:prstGeom prst="rect">
            <a:avLst/>
          </a:prstGeom>
          <a:noFill/>
        </p:spPr>
        <p:txBody>
          <a:bodyPr wrap="square">
            <a:spAutoFit/>
          </a:bodyPr>
          <a:lstStyle/>
          <a:p>
            <a:pPr algn="l">
              <a:spcBef>
                <a:spcPts val="0"/>
              </a:spcBef>
              <a:spcAft>
                <a:spcPts val="0"/>
              </a:spcAft>
            </a:pPr>
            <a:r>
              <a:rPr sz="1200" b="1" i="0">
                <a:solidFill>
                  <a:srgbClr val="FFFFFF"/>
                </a:solidFill>
              </a:rPr>
              <a:t>Optimise Mirror Coatings for Polarisation, Not Just Reflectivity</a:t>
            </a:r>
          </a:p>
        </p:txBody>
      </p:sp>
      <p:sp>
        <p:nvSpPr>
          <p:cNvPr id="25" name="Rectangle 24"/>
          <p:cNvSpPr/>
          <p:nvPr/>
        </p:nvSpPr>
        <p:spPr>
          <a:xfrm>
            <a:off x="2267712" y="4828032"/>
            <a:ext cx="9784080" cy="149047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377440" y="4892040"/>
            <a:ext cx="9555480" cy="1353312"/>
          </a:xfrm>
          <a:prstGeom prst="rect">
            <a:avLst/>
          </a:prstGeom>
          <a:noFill/>
        </p:spPr>
        <p:txBody>
          <a:bodyPr wrap="square">
            <a:spAutoFit/>
          </a:bodyPr>
          <a:lstStyle/>
          <a:p>
            <a:pPr algn="l">
              <a:spcBef>
                <a:spcPts val="0"/>
              </a:spcBef>
              <a:spcAft>
                <a:spcPts val="200"/>
              </a:spcAft>
            </a:pPr>
            <a:r>
              <a:rPr sz="1050">
                <a:solidFill>
                  <a:srgbClr val="000000"/>
                </a:solidFill>
              </a:rPr>
              <a:t>•  Standard astronomical coating optimisation: maximise reflectivity = minimise diattenuation</a:t>
            </a:r>
          </a:p>
          <a:p>
            <a:pPr algn="l">
              <a:spcBef>
                <a:spcPts val="0"/>
              </a:spcBef>
              <a:spcAft>
                <a:spcPts val="200"/>
              </a:spcAft>
            </a:pPr>
            <a:r>
              <a:rPr sz="1050">
                <a:solidFill>
                  <a:srgbClr val="000000"/>
                </a:solidFill>
              </a:rPr>
              <a:t>•  For polarimetry: we ALSO need to minimise retardance (ideally = 0° or 180°, not 90°)</a:t>
            </a:r>
          </a:p>
          <a:p>
            <a:pPr algn="l">
              <a:spcBef>
                <a:spcPts val="0"/>
              </a:spcBef>
              <a:spcAft>
                <a:spcPts val="200"/>
              </a:spcAft>
            </a:pPr>
            <a:r>
              <a:rPr sz="1050">
                <a:solidFill>
                  <a:srgbClr val="000000"/>
                </a:solidFill>
              </a:rPr>
              <a:t>•  These goals conflict: most reflective coatings (Al, Ag) have strong wavelength-dependent retardance</a:t>
            </a:r>
          </a:p>
          <a:p>
            <a:pPr algn="l">
              <a:spcBef>
                <a:spcPts val="0"/>
              </a:spcBef>
              <a:spcAft>
                <a:spcPts val="200"/>
              </a:spcAft>
            </a:pPr>
            <a:r>
              <a:rPr sz="1050">
                <a:solidFill>
                  <a:srgbClr val="000000"/>
                </a:solidFill>
              </a:rPr>
              <a:t>•  Approach: for each mirror, jointly optimise diattenuation AND retardance over our science bands</a:t>
            </a:r>
          </a:p>
          <a:p>
            <a:pPr algn="l">
              <a:spcBef>
                <a:spcPts val="0"/>
              </a:spcBef>
              <a:spcAft>
                <a:spcPts val="200"/>
              </a:spcAft>
            </a:pPr>
            <a:r>
              <a:rPr sz="1050">
                <a:solidFill>
                  <a:srgbClr val="000000"/>
                </a:solidFill>
              </a:rPr>
              <a:t>•  Challenge: K-mirror and Nasmyth mirrors (M4, M5) cover J/H/K — hard to optimise simultaneously</a:t>
            </a:r>
          </a:p>
          <a:p>
            <a:pPr algn="l">
              <a:spcBef>
                <a:spcPts val="0"/>
              </a:spcBef>
              <a:spcAft>
                <a:spcPts val="200"/>
              </a:spcAft>
            </a:pPr>
            <a:r>
              <a:rPr sz="1050">
                <a:solidFill>
                  <a:srgbClr val="000000"/>
                </a:solidFill>
              </a:rPr>
              <a:t>•  Anche et al. 2023 showed: coating optimisation can reduce ELT diattenuation below 1% while maintaining high reflectivity</a:t>
            </a:r>
          </a:p>
          <a:p>
            <a:pPr algn="l">
              <a:spcBef>
                <a:spcPts val="0"/>
              </a:spcBef>
              <a:spcAft>
                <a:spcPts val="200"/>
              </a:spcAft>
            </a:pPr>
            <a:r>
              <a:rPr sz="1050">
                <a:solidFill>
                  <a:srgbClr val="000000"/>
                </a:solidFill>
              </a:rPr>
              <a:t>•  This is a design input for the ELT mirror specification — we must engage with the ESO optics team early</a:t>
            </a:r>
          </a:p>
        </p:txBody>
      </p:sp>
      <p:pic>
        <p:nvPicPr>
          <p:cNvPr id="27" name="Picture 26">
            <a:extLst>
              <a:ext uri="{FF2B5EF4-FFF2-40B4-BE49-F238E27FC236}">
                <a16:creationId xmlns:a16="http://schemas.microsoft.com/office/drawing/2014/main" id="{252B0699-1002-546D-9B99-70309D8428E0}"/>
              </a:ext>
            </a:extLst>
          </p:cNvPr>
          <p:cNvPicPr>
            <a:picLocks noChangeAspect="1"/>
          </p:cNvPicPr>
          <p:nvPr/>
        </p:nvPicPr>
        <p:blipFill>
          <a:blip r:embed="rId3"/>
          <a:stretch>
            <a:fillRect/>
          </a:stretch>
        </p:blipFill>
        <p:spPr>
          <a:xfrm>
            <a:off x="7995844" y="2679590"/>
            <a:ext cx="4193107" cy="2411620"/>
          </a:xfrm>
          <a:prstGeom prst="rect">
            <a:avLst/>
          </a:prstGeom>
        </p:spPr>
      </p:pic>
      <p:sp>
        <p:nvSpPr>
          <p:cNvPr id="28" name="TextBox 27">
            <a:extLst>
              <a:ext uri="{FF2B5EF4-FFF2-40B4-BE49-F238E27FC236}">
                <a16:creationId xmlns:a16="http://schemas.microsoft.com/office/drawing/2014/main" id="{813E90B6-53E1-7A36-9F34-B67DD8E29EDF}"/>
              </a:ext>
            </a:extLst>
          </p:cNvPr>
          <p:cNvSpPr txBox="1"/>
          <p:nvPr/>
        </p:nvSpPr>
        <p:spPr>
          <a:xfrm>
            <a:off x="9424988" y="5066194"/>
            <a:ext cx="2779351" cy="369332"/>
          </a:xfrm>
          <a:prstGeom prst="rect">
            <a:avLst/>
          </a:prstGeom>
          <a:noFill/>
        </p:spPr>
        <p:txBody>
          <a:bodyPr wrap="none" rtlCol="0">
            <a:spAutoFit/>
          </a:bodyPr>
          <a:lstStyle/>
          <a:p>
            <a:pPr algn="r"/>
            <a:r>
              <a:rPr lang="en-US" i="1" dirty="0">
                <a:latin typeface="Arial" panose="020B0604020202020204" pitchFamily="34" charset="0"/>
                <a:cs typeface="Arial" panose="020B0604020202020204" pitchFamily="34" charset="0"/>
              </a:rPr>
              <a:t>Van Holstein et al. (2019)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spcBef>
                <a:spcPts val="0"/>
              </a:spcBef>
              <a:spcAft>
                <a:spcPts val="0"/>
              </a:spcAft>
            </a:pPr>
            <a:r>
              <a:rPr sz="3000" b="1" i="0">
                <a:solidFill>
                  <a:srgbClr val="FFFFFF"/>
                </a:solidFill>
              </a:rPr>
              <a:t>Polarisation Aberrations: The ELT Design Challenge !!</a:t>
            </a:r>
          </a:p>
        </p:txBody>
      </p:sp>
      <p:sp>
        <p:nvSpPr>
          <p:cNvPr id="4" name="TextBox 3"/>
          <p:cNvSpPr txBox="1"/>
          <p:nvPr/>
        </p:nvSpPr>
        <p:spPr>
          <a:xfrm>
            <a:off x="228600" y="685800"/>
            <a:ext cx="11704320" cy="411480"/>
          </a:xfrm>
          <a:prstGeom prst="rect">
            <a:avLst/>
          </a:prstGeom>
          <a:noFill/>
        </p:spPr>
        <p:txBody>
          <a:bodyPr wrap="square">
            <a:spAutoFit/>
          </a:bodyPr>
          <a:lstStyle/>
          <a:p>
            <a:pPr algn="l">
              <a:spcBef>
                <a:spcPts val="0"/>
              </a:spcBef>
              <a:spcAft>
                <a:spcPts val="0"/>
              </a:spcAft>
            </a:pPr>
            <a:r>
              <a:rPr sz="1600" b="0" i="1">
                <a:solidFill>
                  <a:srgbClr val="F2F2F2"/>
                </a:solidFill>
              </a:rPr>
              <a:t>Impact on coronagraphic performance and calibration strategy — Anche et al. 2023</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spcBef>
                <a:spcPts val="0"/>
              </a:spcBef>
              <a:spcAft>
                <a:spcPts val="0"/>
              </a:spcAft>
            </a:pPr>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spcBef>
                <a:spcPts val="0"/>
              </a:spcBef>
              <a:spcAft>
                <a:spcPts val="0"/>
              </a:spcAft>
            </a:pPr>
            <a:r>
              <a:rPr sz="900" b="0" i="0">
                <a:solidFill>
                  <a:srgbClr val="FFFFFF"/>
                </a:solidFill>
              </a:rPr>
              <a:t>11</a:t>
            </a:r>
          </a:p>
        </p:txBody>
      </p:sp>
      <p:sp>
        <p:nvSpPr>
          <p:cNvPr id="8" name="Rectangle 7"/>
          <p:cNvSpPr/>
          <p:nvPr/>
        </p:nvSpPr>
        <p:spPr>
          <a:xfrm>
            <a:off x="182880" y="1261872"/>
            <a:ext cx="5760720" cy="5276088"/>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274320" y="1298448"/>
            <a:ext cx="5486400" cy="365760"/>
          </a:xfrm>
          <a:prstGeom prst="rect">
            <a:avLst/>
          </a:prstGeom>
          <a:noFill/>
        </p:spPr>
        <p:txBody>
          <a:bodyPr wrap="square">
            <a:spAutoFit/>
          </a:bodyPr>
          <a:lstStyle/>
          <a:p>
            <a:pPr algn="l">
              <a:spcBef>
                <a:spcPts val="0"/>
              </a:spcBef>
              <a:spcAft>
                <a:spcPts val="0"/>
              </a:spcAft>
            </a:pPr>
            <a:r>
              <a:rPr sz="1400" b="1" i="0">
                <a:solidFill>
                  <a:srgbClr val="C00000"/>
                </a:solidFill>
              </a:rPr>
              <a:t>⚠  What are polarisation aberrations?</a:t>
            </a:r>
          </a:p>
        </p:txBody>
      </p:sp>
      <p:sp>
        <p:nvSpPr>
          <p:cNvPr id="10" name="TextBox 9"/>
          <p:cNvSpPr txBox="1"/>
          <p:nvPr/>
        </p:nvSpPr>
        <p:spPr>
          <a:xfrm>
            <a:off x="274320" y="1691640"/>
            <a:ext cx="5577840" cy="2286000"/>
          </a:xfrm>
          <a:prstGeom prst="rect">
            <a:avLst/>
          </a:prstGeom>
          <a:noFill/>
        </p:spPr>
        <p:txBody>
          <a:bodyPr wrap="square">
            <a:spAutoFit/>
          </a:bodyPr>
          <a:lstStyle/>
          <a:p>
            <a:pPr algn="l">
              <a:spcBef>
                <a:spcPts val="0"/>
              </a:spcBef>
              <a:spcAft>
                <a:spcPts val="200"/>
              </a:spcAft>
            </a:pPr>
            <a:r>
              <a:rPr sz="1050">
                <a:solidFill>
                  <a:srgbClr val="000000"/>
                </a:solidFill>
              </a:rPr>
              <a:t>•  When a beam converges/diverges at a mirror, different rays hit at different incidence angles</a:t>
            </a:r>
          </a:p>
          <a:p>
            <a:pPr algn="l">
              <a:spcBef>
                <a:spcPts val="0"/>
              </a:spcBef>
              <a:spcAft>
                <a:spcPts val="200"/>
              </a:spcAft>
            </a:pPr>
            <a:r>
              <a:rPr sz="1050">
                <a:solidFill>
                  <a:srgbClr val="000000"/>
                </a:solidFill>
              </a:rPr>
              <a:t>•  The Fresnel equations give DIFFERENT retardance/diattenuation for each ray across the beam</a:t>
            </a:r>
          </a:p>
          <a:p>
            <a:pPr algn="l">
              <a:spcBef>
                <a:spcPts val="0"/>
              </a:spcBef>
              <a:spcAft>
                <a:spcPts val="200"/>
              </a:spcAft>
            </a:pPr>
            <a:r>
              <a:rPr sz="1050">
                <a:solidFill>
                  <a:srgbClr val="000000"/>
                </a:solidFill>
              </a:rPr>
              <a:t>•  This creates a spatially-varying polarisation pattern across the pupil (Jones pupil aberrations)</a:t>
            </a:r>
          </a:p>
          <a:p>
            <a:pPr algn="l">
              <a:spcBef>
                <a:spcPts val="0"/>
              </a:spcBef>
              <a:spcAft>
                <a:spcPts val="200"/>
              </a:spcAft>
            </a:pPr>
            <a:r>
              <a:rPr sz="1050">
                <a:solidFill>
                  <a:srgbClr val="000000"/>
                </a:solidFill>
              </a:rPr>
              <a:t>•  Result: PSF is not the same for I⊥ and I∥ → residual signal in Q/U images that mimics science signal</a:t>
            </a:r>
          </a:p>
          <a:p>
            <a:pPr algn="l">
              <a:spcBef>
                <a:spcPts val="0"/>
              </a:spcBef>
              <a:spcAft>
                <a:spcPts val="200"/>
              </a:spcAft>
            </a:pPr>
            <a:r>
              <a:rPr sz="1050">
                <a:solidFill>
                  <a:srgbClr val="000000"/>
                </a:solidFill>
              </a:rPr>
              <a:t>•  Beam shift = polarisation tip/tilt → PSF splits, gradient-like structures appear in Q, U</a:t>
            </a:r>
          </a:p>
          <a:p>
            <a:pPr algn="l">
              <a:spcBef>
                <a:spcPts val="0"/>
              </a:spcBef>
              <a:spcAft>
                <a:spcPts val="200"/>
              </a:spcAft>
            </a:pPr>
            <a:r>
              <a:rPr sz="1050">
                <a:solidFill>
                  <a:srgbClr val="000000"/>
                </a:solidFill>
              </a:rPr>
              <a:t>•  M1's effect = polarisation astigmatism (diattenuation + retardance) → PSF rings/wings, speckles become polarised; rings azimuthally polarised like a disk, speckles randomly polarised but only slowly average out</a:t>
            </a:r>
          </a:p>
          <a:p>
            <a:pPr algn="l">
              <a:spcBef>
                <a:spcPts val="0"/>
              </a:spcBef>
              <a:spcAft>
                <a:spcPts val="200"/>
              </a:spcAft>
            </a:pPr>
            <a:r>
              <a:rPr sz="1050">
                <a:solidFill>
                  <a:srgbClr val="000000"/>
                </a:solidFill>
              </a:rPr>
              <a:t>•  Effect scales as 1/f² → ELT at F/0.9 is ~20× worse than VLT at F/4 (segmentation adds further structure)</a:t>
            </a:r>
          </a:p>
        </p:txBody>
      </p:sp>
      <p:sp>
        <p:nvSpPr>
          <p:cNvPr id="11" name="TextBox 10"/>
          <p:cNvSpPr txBox="1"/>
          <p:nvPr/>
        </p:nvSpPr>
        <p:spPr>
          <a:xfrm>
            <a:off x="274320" y="4069080"/>
            <a:ext cx="5486400" cy="365760"/>
          </a:xfrm>
          <a:prstGeom prst="rect">
            <a:avLst/>
          </a:prstGeom>
          <a:noFill/>
        </p:spPr>
        <p:txBody>
          <a:bodyPr wrap="square">
            <a:spAutoFit/>
          </a:bodyPr>
          <a:lstStyle/>
          <a:p>
            <a:pPr algn="l">
              <a:spcBef>
                <a:spcPts val="0"/>
              </a:spcBef>
              <a:spcAft>
                <a:spcPts val="0"/>
              </a:spcAft>
            </a:pPr>
            <a:r>
              <a:rPr sz="1400" b="1" i="0">
                <a:solidFill>
                  <a:srgbClr val="C00000"/>
                </a:solidFill>
              </a:rPr>
              <a:t>⚠  Impact on coronagraphic performance</a:t>
            </a:r>
          </a:p>
        </p:txBody>
      </p:sp>
      <p:sp>
        <p:nvSpPr>
          <p:cNvPr id="12" name="TextBox 11"/>
          <p:cNvSpPr txBox="1"/>
          <p:nvPr/>
        </p:nvSpPr>
        <p:spPr>
          <a:xfrm>
            <a:off x="274320" y="4480560"/>
            <a:ext cx="5577840" cy="1164421"/>
          </a:xfrm>
          <a:prstGeom prst="rect">
            <a:avLst/>
          </a:prstGeom>
          <a:noFill/>
        </p:spPr>
        <p:txBody>
          <a:bodyPr wrap="square">
            <a:spAutoFit/>
          </a:bodyPr>
          <a:lstStyle/>
          <a:p>
            <a:pPr algn="l">
              <a:spcBef>
                <a:spcPts val="0"/>
              </a:spcBef>
              <a:spcAft>
                <a:spcPts val="200"/>
              </a:spcAft>
            </a:pPr>
            <a:r>
              <a:rPr sz="1050" dirty="0">
                <a:solidFill>
                  <a:srgbClr val="000000"/>
                </a:solidFill>
              </a:rPr>
              <a:t>•  </a:t>
            </a:r>
            <a:r>
              <a:rPr sz="1050" dirty="0" err="1">
                <a:solidFill>
                  <a:srgbClr val="000000"/>
                </a:solidFill>
              </a:rPr>
              <a:t>Anche</a:t>
            </a:r>
            <a:r>
              <a:rPr sz="1050" dirty="0">
                <a:solidFill>
                  <a:srgbClr val="000000"/>
                </a:solidFill>
              </a:rPr>
              <a:t> et al. 2023: </a:t>
            </a:r>
            <a:r>
              <a:rPr sz="1050" dirty="0" err="1">
                <a:solidFill>
                  <a:srgbClr val="000000"/>
                </a:solidFill>
              </a:rPr>
              <a:t>polarisation</a:t>
            </a:r>
            <a:r>
              <a:rPr sz="1050" dirty="0">
                <a:solidFill>
                  <a:srgbClr val="000000"/>
                </a:solidFill>
              </a:rPr>
              <a:t> aberrations limit coronagraphic contrast to ~10⁻⁵ (H/K bands)</a:t>
            </a:r>
          </a:p>
          <a:p>
            <a:pPr algn="l">
              <a:spcBef>
                <a:spcPts val="0"/>
              </a:spcBef>
              <a:spcAft>
                <a:spcPts val="200"/>
              </a:spcAft>
            </a:pPr>
            <a:r>
              <a:rPr sz="1050" dirty="0">
                <a:solidFill>
                  <a:srgbClr val="000000"/>
                </a:solidFill>
              </a:rPr>
              <a:t>•  The stellar residuals are mainly DEFOCUS in shape</a:t>
            </a:r>
            <a:r>
              <a:rPr lang="en-AU" sz="1050" dirty="0">
                <a:solidFill>
                  <a:srgbClr val="000000"/>
                </a:solidFill>
              </a:rPr>
              <a:t>,</a:t>
            </a:r>
            <a:r>
              <a:rPr sz="1050" dirty="0">
                <a:solidFill>
                  <a:srgbClr val="000000"/>
                </a:solidFill>
              </a:rPr>
              <a:t> not speckle-like → hard to subtract</a:t>
            </a:r>
          </a:p>
          <a:p>
            <a:pPr algn="l">
              <a:spcBef>
                <a:spcPts val="0"/>
              </a:spcBef>
              <a:spcAft>
                <a:spcPts val="200"/>
              </a:spcAft>
            </a:pPr>
            <a:r>
              <a:rPr sz="1050" dirty="0">
                <a:solidFill>
                  <a:srgbClr val="000000"/>
                </a:solidFill>
              </a:rPr>
              <a:t>•  This affects BOTH </a:t>
            </a:r>
            <a:r>
              <a:rPr sz="1050" dirty="0" err="1">
                <a:solidFill>
                  <a:srgbClr val="000000"/>
                </a:solidFill>
              </a:rPr>
              <a:t>coronagraphy</a:t>
            </a:r>
            <a:r>
              <a:rPr sz="1050" dirty="0">
                <a:solidFill>
                  <a:srgbClr val="000000"/>
                </a:solidFill>
              </a:rPr>
              <a:t> (total intensity) AND polarimetry (Q/U images)</a:t>
            </a:r>
          </a:p>
          <a:p>
            <a:pPr algn="l">
              <a:spcBef>
                <a:spcPts val="0"/>
              </a:spcBef>
              <a:spcAft>
                <a:spcPts val="200"/>
              </a:spcAft>
            </a:pPr>
            <a:r>
              <a:rPr sz="1050" dirty="0">
                <a:solidFill>
                  <a:srgbClr val="000000"/>
                </a:solidFill>
              </a:rPr>
              <a:t>•  For polarimetry: the azimuthal </a:t>
            </a:r>
            <a:r>
              <a:rPr sz="1050" dirty="0" err="1">
                <a:solidFill>
                  <a:srgbClr val="000000"/>
                </a:solidFill>
              </a:rPr>
              <a:t>polarisation</a:t>
            </a:r>
            <a:r>
              <a:rPr sz="1050" dirty="0">
                <a:solidFill>
                  <a:srgbClr val="000000"/>
                </a:solidFill>
              </a:rPr>
              <a:t> structure mimics scattered light from a circumstellar disk</a:t>
            </a:r>
          </a:p>
          <a:p>
            <a:pPr algn="l">
              <a:spcBef>
                <a:spcPts val="0"/>
              </a:spcBef>
              <a:spcAft>
                <a:spcPts val="200"/>
              </a:spcAft>
            </a:pPr>
            <a:r>
              <a:rPr sz="1050" dirty="0">
                <a:solidFill>
                  <a:srgbClr val="000000"/>
                </a:solidFill>
              </a:rPr>
              <a:t>•  Disk science requires we understand and subtract this at the 10⁻³ level or better</a:t>
            </a:r>
          </a:p>
        </p:txBody>
      </p:sp>
      <p:sp>
        <p:nvSpPr>
          <p:cNvPr id="13" name="Rectangle 12"/>
          <p:cNvSpPr/>
          <p:nvPr/>
        </p:nvSpPr>
        <p:spPr>
          <a:xfrm>
            <a:off x="6080760" y="1261872"/>
            <a:ext cx="5897880" cy="5276088"/>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6172200" y="1298448"/>
            <a:ext cx="5669280" cy="365760"/>
          </a:xfrm>
          <a:prstGeom prst="rect">
            <a:avLst/>
          </a:prstGeom>
          <a:noFill/>
        </p:spPr>
        <p:txBody>
          <a:bodyPr wrap="square">
            <a:spAutoFit/>
          </a:bodyPr>
          <a:lstStyle/>
          <a:p>
            <a:pPr algn="l">
              <a:spcBef>
                <a:spcPts val="0"/>
              </a:spcBef>
              <a:spcAft>
                <a:spcPts val="0"/>
              </a:spcAft>
            </a:pPr>
            <a:r>
              <a:rPr sz="1400" b="1" i="0">
                <a:solidFill>
                  <a:srgbClr val="1F497D"/>
                </a:solidFill>
              </a:rPr>
              <a:t>❓  Can we calibrate for the systematic effects?</a:t>
            </a:r>
          </a:p>
        </p:txBody>
      </p:sp>
      <p:sp>
        <p:nvSpPr>
          <p:cNvPr id="15" name="TextBox 14"/>
          <p:cNvSpPr txBox="1"/>
          <p:nvPr/>
        </p:nvSpPr>
        <p:spPr>
          <a:xfrm>
            <a:off x="6172200" y="1691640"/>
            <a:ext cx="5669280" cy="2377440"/>
          </a:xfrm>
          <a:prstGeom prst="rect">
            <a:avLst/>
          </a:prstGeom>
          <a:noFill/>
        </p:spPr>
        <p:txBody>
          <a:bodyPr wrap="square">
            <a:spAutoFit/>
          </a:bodyPr>
          <a:lstStyle/>
          <a:p>
            <a:pPr algn="l">
              <a:spcBef>
                <a:spcPts val="0"/>
              </a:spcBef>
              <a:spcAft>
                <a:spcPts val="200"/>
              </a:spcAft>
            </a:pPr>
            <a:r>
              <a:rPr sz="1050">
                <a:solidFill>
                  <a:srgbClr val="000000"/>
                </a:solidFill>
              </a:rPr>
              <a:t>•  YES — in principle. Full Mueller matrix model includes polarisation aberrations as spatial terms</a:t>
            </a:r>
          </a:p>
          <a:p>
            <a:pPr algn="l">
              <a:spcBef>
                <a:spcPts val="0"/>
              </a:spcBef>
              <a:spcAft>
                <a:spcPts val="200"/>
              </a:spcAft>
            </a:pPr>
            <a:r>
              <a:rPr sz="1050">
                <a:solidFill>
                  <a:srgbClr val="000000"/>
                </a:solidFill>
              </a:rPr>
              <a:t>•  Calibration approach: measure PSF in Q and U using unpolarised ("boring") reference stars → model the pupil-plane polarisation map</a:t>
            </a:r>
          </a:p>
          <a:p>
            <a:pPr algn="l">
              <a:spcBef>
                <a:spcPts val="0"/>
              </a:spcBef>
              <a:spcAft>
                <a:spcPts val="200"/>
              </a:spcAft>
            </a:pPr>
            <a:r>
              <a:rPr sz="1050">
                <a:solidFill>
                  <a:srgbClr val="000000"/>
                </a:solidFill>
              </a:rPr>
              <a:t>•  Remaining question: DOWN TO WHAT LEVEL can we calibrate?</a:t>
            </a:r>
          </a:p>
          <a:p>
            <a:pPr algn="l">
              <a:spcBef>
                <a:spcPts val="0"/>
              </a:spcBef>
              <a:spcAft>
                <a:spcPts val="200"/>
              </a:spcAft>
            </a:pPr>
            <a:r>
              <a:rPr sz="950">
                <a:solidFill>
                  <a:srgbClr val="000000"/>
                </a:solidFill>
              </a:rPr>
              <a:t>    ◦  At 10⁻³ IP: likely achievable with current IRDAP-type approaches adapted for ELT</a:t>
            </a:r>
          </a:p>
          <a:p>
            <a:pPr algn="l">
              <a:spcBef>
                <a:spcPts val="0"/>
              </a:spcBef>
              <a:spcAft>
                <a:spcPts val="200"/>
              </a:spcAft>
            </a:pPr>
            <a:r>
              <a:rPr sz="950">
                <a:solidFill>
                  <a:srgbClr val="000000"/>
                </a:solidFill>
              </a:rPr>
              <a:t>    ◦  At 10⁻⁴: polarisation aberrations become dominant; new calibration strategy needed</a:t>
            </a:r>
          </a:p>
          <a:p>
            <a:pPr algn="l">
              <a:spcBef>
                <a:spcPts val="0"/>
              </a:spcBef>
              <a:spcAft>
                <a:spcPts val="200"/>
              </a:spcAft>
            </a:pPr>
            <a:r>
              <a:rPr sz="950">
                <a:solidFill>
                  <a:srgbClr val="000000"/>
                </a:solidFill>
              </a:rPr>
              <a:t>    ◦  At 10⁻⁵: approaching the photon-noise floor; spatially resolved pupil calibration required</a:t>
            </a:r>
          </a:p>
          <a:p>
            <a:pPr algn="l">
              <a:spcBef>
                <a:spcPts val="0"/>
              </a:spcBef>
              <a:spcAft>
                <a:spcPts val="200"/>
              </a:spcAft>
            </a:pPr>
            <a:r>
              <a:rPr sz="1050">
                <a:solidFill>
                  <a:srgbClr val="000000"/>
                </a:solidFill>
              </a:rPr>
              <a:t>•  Time-varying component: mirror coating aging changes polarisation properties over years</a:t>
            </a:r>
          </a:p>
          <a:p>
            <a:pPr algn="l">
              <a:spcBef>
                <a:spcPts val="0"/>
              </a:spcBef>
              <a:spcAft>
                <a:spcPts val="200"/>
              </a:spcAft>
            </a:pPr>
            <a:r>
              <a:rPr sz="1050">
                <a:solidFill>
                  <a:srgbClr val="000000"/>
                </a:solidFill>
              </a:rPr>
              <a:t>•  Must define: how often do we re-calibrate? What is the stability timescale?</a:t>
            </a:r>
          </a:p>
        </p:txBody>
      </p:sp>
      <p:sp>
        <p:nvSpPr>
          <p:cNvPr id="16" name="TextBox 15"/>
          <p:cNvSpPr txBox="1"/>
          <p:nvPr/>
        </p:nvSpPr>
        <p:spPr>
          <a:xfrm>
            <a:off x="6172200" y="4114800"/>
            <a:ext cx="5669280" cy="457200"/>
          </a:xfrm>
          <a:prstGeom prst="rect">
            <a:avLst/>
          </a:prstGeom>
          <a:noFill/>
        </p:spPr>
        <p:txBody>
          <a:bodyPr wrap="square">
            <a:spAutoFit/>
          </a:bodyPr>
          <a:lstStyle/>
          <a:p>
            <a:pPr algn="l">
              <a:spcBef>
                <a:spcPts val="0"/>
              </a:spcBef>
              <a:spcAft>
                <a:spcPts val="0"/>
              </a:spcAft>
            </a:pPr>
            <a:r>
              <a:rPr sz="1400" b="1" i="0">
                <a:solidFill>
                  <a:srgbClr val="7030A0"/>
                </a:solidFill>
              </a:rPr>
              <a:t>!! Can we design a compensating component in the pupil plane?</a:t>
            </a:r>
          </a:p>
        </p:txBody>
      </p:sp>
      <p:sp>
        <p:nvSpPr>
          <p:cNvPr id="17" name="Rectangle 16"/>
          <p:cNvSpPr/>
          <p:nvPr/>
        </p:nvSpPr>
        <p:spPr>
          <a:xfrm>
            <a:off x="6080760" y="4114800"/>
            <a:ext cx="73152" cy="1508760"/>
          </a:xfrm>
          <a:prstGeom prst="rect">
            <a:avLst/>
          </a:prstGeom>
          <a:solidFill>
            <a:srgbClr val="703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263640" y="4544568"/>
            <a:ext cx="5577840" cy="1920240"/>
          </a:xfrm>
          <a:prstGeom prst="rect">
            <a:avLst/>
          </a:prstGeom>
          <a:noFill/>
        </p:spPr>
        <p:txBody>
          <a:bodyPr wrap="square">
            <a:spAutoFit/>
          </a:bodyPr>
          <a:lstStyle/>
          <a:p>
            <a:pPr algn="l">
              <a:spcBef>
                <a:spcPts val="0"/>
              </a:spcBef>
              <a:spcAft>
                <a:spcPts val="200"/>
              </a:spcAft>
            </a:pPr>
            <a:r>
              <a:rPr sz="1050">
                <a:solidFill>
                  <a:srgbClr val="7030A0"/>
                </a:solidFill>
              </a:rPr>
              <a:t>•  Concept: a spatially-varying retarder (patterned waveplate) in the pupil plane</a:t>
            </a:r>
          </a:p>
          <a:p>
            <a:pPr algn="l">
              <a:spcBef>
                <a:spcPts val="0"/>
              </a:spcBef>
              <a:spcAft>
                <a:spcPts val="200"/>
              </a:spcAft>
            </a:pPr>
            <a:r>
              <a:rPr sz="1050">
                <a:solidFill>
                  <a:srgbClr val="7030A0"/>
                </a:solidFill>
              </a:rPr>
              <a:t>•  Designed to cancel the retardance aberration map from M1–M5</a:t>
            </a:r>
          </a:p>
          <a:p>
            <a:pPr algn="l">
              <a:spcBef>
                <a:spcPts val="0"/>
              </a:spcBef>
              <a:spcAft>
                <a:spcPts val="200"/>
              </a:spcAft>
            </a:pPr>
            <a:r>
              <a:rPr sz="1050">
                <a:solidFill>
                  <a:srgbClr val="7030A0"/>
                </a:solidFill>
              </a:rPr>
              <a:t>•  Similar to a "pupil-plane coronagraphic apodiser" but for polarisation</a:t>
            </a:r>
          </a:p>
          <a:p>
            <a:pPr algn="l">
              <a:spcBef>
                <a:spcPts val="0"/>
              </a:spcBef>
              <a:spcAft>
                <a:spcPts val="200"/>
              </a:spcAft>
            </a:pPr>
            <a:r>
              <a:rPr sz="1050">
                <a:solidFill>
                  <a:srgbClr val="7030A0"/>
                </a:solidFill>
              </a:rPr>
              <a:t>•  Liquid crystal (LC) technology can create spatially patterned waveplates</a:t>
            </a:r>
          </a:p>
          <a:p>
            <a:pPr algn="l">
              <a:spcBef>
                <a:spcPts val="0"/>
              </a:spcBef>
              <a:spcAft>
                <a:spcPts val="200"/>
              </a:spcAft>
            </a:pPr>
            <a:r>
              <a:rPr sz="1050">
                <a:solidFill>
                  <a:srgbClr val="7030A0"/>
                </a:solidFill>
              </a:rPr>
              <a:t>•  Challenge: must compensate BROADBAND (chromatic LC) AND across the optic — we currently only coat with uniform retardance at CLJ</a:t>
            </a:r>
          </a:p>
          <a:p>
            <a:pPr algn="l">
              <a:spcBef>
                <a:spcPts val="0"/>
              </a:spcBef>
              <a:spcAft>
                <a:spcPts val="200"/>
              </a:spcAft>
            </a:pPr>
            <a:r>
              <a:rPr sz="1050">
                <a:solidFill>
                  <a:srgbClr val="7030A0"/>
                </a:solidFill>
              </a:rPr>
              <a:t>•  This is a potential Phase A design study: quantify benefit vs. complexity cost</a:t>
            </a:r>
          </a:p>
          <a:p>
            <a:pPr algn="l">
              <a:spcBef>
                <a:spcPts val="0"/>
              </a:spcBef>
              <a:spcAft>
                <a:spcPts val="200"/>
              </a:spcAft>
            </a:pPr>
            <a:r>
              <a:rPr sz="1050">
                <a:solidFill>
                  <a:srgbClr val="7030A0"/>
                </a:solidFill>
              </a:rPr>
              <a:t>•  May significantly relax calibration requirements → worth serious investigation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spcBef>
                <a:spcPts val="0"/>
              </a:spcBef>
              <a:spcAft>
                <a:spcPts val="0"/>
              </a:spcAft>
            </a:pPr>
            <a:r>
              <a:rPr sz="3000" b="1" i="0">
                <a:solidFill>
                  <a:srgbClr val="FFFFFF"/>
                </a:solidFill>
              </a:rPr>
              <a:t>Beam-Splitting Architecture Options</a:t>
            </a:r>
          </a:p>
        </p:txBody>
      </p:sp>
      <p:sp>
        <p:nvSpPr>
          <p:cNvPr id="4" name="TextBox 3"/>
          <p:cNvSpPr txBox="1"/>
          <p:nvPr/>
        </p:nvSpPr>
        <p:spPr>
          <a:xfrm>
            <a:off x="228600" y="685800"/>
            <a:ext cx="11704320" cy="411480"/>
          </a:xfrm>
          <a:prstGeom prst="rect">
            <a:avLst/>
          </a:prstGeom>
          <a:noFill/>
        </p:spPr>
        <p:txBody>
          <a:bodyPr wrap="square">
            <a:spAutoFit/>
          </a:bodyPr>
          <a:lstStyle/>
          <a:p>
            <a:pPr algn="l">
              <a:spcBef>
                <a:spcPts val="0"/>
              </a:spcBef>
              <a:spcAft>
                <a:spcPts val="0"/>
              </a:spcAft>
            </a:pPr>
            <a:r>
              <a:rPr sz="1600" b="0" i="1">
                <a:solidFill>
                  <a:srgbClr val="F2F2F2"/>
                </a:solidFill>
              </a:rPr>
              <a:t>How we split the two polarisation states determines the whole instrument design</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spcBef>
                <a:spcPts val="0"/>
              </a:spcBef>
              <a:spcAft>
                <a:spcPts val="0"/>
              </a:spcAft>
            </a:pPr>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spcBef>
                <a:spcPts val="0"/>
              </a:spcBef>
              <a:spcAft>
                <a:spcPts val="0"/>
              </a:spcAft>
            </a:pPr>
            <a:r>
              <a:rPr sz="900" b="0" i="0">
                <a:solidFill>
                  <a:srgbClr val="FFFFFF"/>
                </a:solidFill>
              </a:rPr>
              <a:t>12</a:t>
            </a:r>
          </a:p>
        </p:txBody>
      </p:sp>
      <p:sp>
        <p:nvSpPr>
          <p:cNvPr id="8" name="TextBox 7"/>
          <p:cNvSpPr txBox="1"/>
          <p:nvPr/>
        </p:nvSpPr>
        <p:spPr>
          <a:xfrm>
            <a:off x="274320" y="1243584"/>
            <a:ext cx="11612880" cy="347472"/>
          </a:xfrm>
          <a:prstGeom prst="rect">
            <a:avLst/>
          </a:prstGeom>
          <a:noFill/>
        </p:spPr>
        <p:txBody>
          <a:bodyPr wrap="square">
            <a:spAutoFit/>
          </a:bodyPr>
          <a:lstStyle/>
          <a:p>
            <a:pPr algn="l">
              <a:spcBef>
                <a:spcPts val="0"/>
              </a:spcBef>
              <a:spcAft>
                <a:spcPts val="0"/>
              </a:spcAft>
            </a:pPr>
            <a:r>
              <a:rPr sz="1250" b="0" i="1">
                <a:solidFill>
                  <a:srgbClr val="1F497D"/>
                </a:solidFill>
              </a:rPr>
              <a:t>Choice of beam splitter is a fundamental architecture decision — it affects detector layout, calibration, spectral coverage, and throughput:</a:t>
            </a:r>
          </a:p>
        </p:txBody>
      </p:sp>
      <p:sp>
        <p:nvSpPr>
          <p:cNvPr id="9" name="Rectangle 8"/>
          <p:cNvSpPr/>
          <p:nvPr/>
        </p:nvSpPr>
        <p:spPr>
          <a:xfrm>
            <a:off x="182880" y="1664208"/>
            <a:ext cx="365760" cy="12344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182880" y="2029968"/>
            <a:ext cx="365760" cy="502920"/>
          </a:xfrm>
          <a:prstGeom prst="rect">
            <a:avLst/>
          </a:prstGeom>
          <a:noFill/>
        </p:spPr>
        <p:txBody>
          <a:bodyPr wrap="square">
            <a:spAutoFit/>
          </a:bodyPr>
          <a:lstStyle/>
          <a:p>
            <a:pPr algn="ctr">
              <a:spcBef>
                <a:spcPts val="0"/>
              </a:spcBef>
              <a:spcAft>
                <a:spcPts val="0"/>
              </a:spcAft>
            </a:pPr>
            <a:r>
              <a:rPr sz="2200" b="1" i="0">
                <a:solidFill>
                  <a:srgbClr val="FFFFFF"/>
                </a:solidFill>
              </a:rPr>
              <a:t>A</a:t>
            </a:r>
          </a:p>
        </p:txBody>
      </p:sp>
      <p:sp>
        <p:nvSpPr>
          <p:cNvPr id="11" name="Rectangle 10"/>
          <p:cNvSpPr/>
          <p:nvPr/>
        </p:nvSpPr>
        <p:spPr>
          <a:xfrm>
            <a:off x="566928" y="1664208"/>
            <a:ext cx="1874519" cy="12344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12648" y="1801368"/>
            <a:ext cx="1783080" cy="914400"/>
          </a:xfrm>
          <a:prstGeom prst="rect">
            <a:avLst/>
          </a:prstGeom>
          <a:noFill/>
        </p:spPr>
        <p:txBody>
          <a:bodyPr wrap="square">
            <a:spAutoFit/>
          </a:bodyPr>
          <a:lstStyle/>
          <a:p>
            <a:pPr algn="l">
              <a:spcBef>
                <a:spcPts val="0"/>
              </a:spcBef>
              <a:spcAft>
                <a:spcPts val="0"/>
              </a:spcAft>
            </a:pPr>
            <a:r>
              <a:rPr sz="1150" b="1" i="0">
                <a:solidFill>
                  <a:srgbClr val="FFFFFF"/>
                </a:solidFill>
              </a:rPr>
              <a:t>Wollaston Prism
in PUPIL plane</a:t>
            </a:r>
          </a:p>
        </p:txBody>
      </p:sp>
      <p:sp>
        <p:nvSpPr>
          <p:cNvPr id="13" name="Rectangle 12"/>
          <p:cNvSpPr/>
          <p:nvPr/>
        </p:nvSpPr>
        <p:spPr>
          <a:xfrm>
            <a:off x="2468880" y="1664208"/>
            <a:ext cx="9555480" cy="12344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2560320" y="1728216"/>
            <a:ext cx="9326880" cy="1143000"/>
          </a:xfrm>
          <a:prstGeom prst="rect">
            <a:avLst/>
          </a:prstGeom>
          <a:noFill/>
        </p:spPr>
        <p:txBody>
          <a:bodyPr wrap="square">
            <a:spAutoFit/>
          </a:bodyPr>
          <a:lstStyle/>
          <a:p>
            <a:pPr algn="l">
              <a:spcBef>
                <a:spcPts val="0"/>
              </a:spcBef>
              <a:spcAft>
                <a:spcPts val="200"/>
              </a:spcAft>
            </a:pPr>
            <a:r>
              <a:rPr sz="1000" dirty="0">
                <a:solidFill>
                  <a:srgbClr val="000000"/>
                </a:solidFill>
              </a:rPr>
              <a:t>•  Separates two beams in PUPIL</a:t>
            </a:r>
            <a:r>
              <a:rPr lang="en-AU" sz="1000" dirty="0">
                <a:solidFill>
                  <a:srgbClr val="000000"/>
                </a:solidFill>
              </a:rPr>
              <a:t>, </a:t>
            </a:r>
            <a:r>
              <a:rPr sz="1000" dirty="0">
                <a:solidFill>
                  <a:srgbClr val="000000"/>
                </a:solidFill>
              </a:rPr>
              <a:t>each beam is a full image of the source on half the detector</a:t>
            </a:r>
          </a:p>
          <a:p>
            <a:pPr algn="l">
              <a:spcBef>
                <a:spcPts val="0"/>
              </a:spcBef>
              <a:spcAft>
                <a:spcPts val="200"/>
              </a:spcAft>
            </a:pPr>
            <a:r>
              <a:rPr sz="1000" dirty="0">
                <a:solidFill>
                  <a:srgbClr val="000000"/>
                </a:solidFill>
              </a:rPr>
              <a:t>•  Both </a:t>
            </a:r>
            <a:r>
              <a:rPr sz="1000" dirty="0" err="1">
                <a:solidFill>
                  <a:srgbClr val="000000"/>
                </a:solidFill>
              </a:rPr>
              <a:t>polarisation</a:t>
            </a:r>
            <a:r>
              <a:rPr sz="1000" dirty="0">
                <a:solidFill>
                  <a:srgbClr val="000000"/>
                </a:solidFill>
              </a:rPr>
              <a:t> states simultaneously on same detector: excellent flat-field cancellation</a:t>
            </a:r>
          </a:p>
          <a:p>
            <a:pPr algn="l">
              <a:spcBef>
                <a:spcPts val="0"/>
              </a:spcBef>
              <a:spcAft>
                <a:spcPts val="200"/>
              </a:spcAft>
            </a:pPr>
            <a:r>
              <a:rPr sz="1000" dirty="0">
                <a:solidFill>
                  <a:srgbClr val="000000"/>
                </a:solidFill>
              </a:rPr>
              <a:t>•  Clean angular separation: I⊥ and I∥ beams land side-by-side on detector</a:t>
            </a:r>
          </a:p>
          <a:p>
            <a:pPr algn="l">
              <a:spcBef>
                <a:spcPts val="0"/>
              </a:spcBef>
              <a:spcAft>
                <a:spcPts val="200"/>
              </a:spcAft>
            </a:pPr>
            <a:r>
              <a:rPr sz="1000" dirty="0">
                <a:solidFill>
                  <a:srgbClr val="000000"/>
                </a:solidFill>
              </a:rPr>
              <a:t>•  Calibration: beam shear must be measured and corrected (the GH/IF beam shifts)</a:t>
            </a:r>
          </a:p>
          <a:p>
            <a:pPr algn="l">
              <a:spcBef>
                <a:spcPts val="0"/>
              </a:spcBef>
              <a:spcAft>
                <a:spcPts val="200"/>
              </a:spcAft>
            </a:pPr>
            <a:r>
              <a:rPr sz="1000" dirty="0">
                <a:solidFill>
                  <a:srgbClr val="000000"/>
                </a:solidFill>
              </a:rPr>
              <a:t>•  Used by: SPHERE/IRDIS, GPI (both validated)</a:t>
            </a:r>
          </a:p>
          <a:p>
            <a:pPr algn="l">
              <a:spcBef>
                <a:spcPts val="0"/>
              </a:spcBef>
              <a:spcAft>
                <a:spcPts val="200"/>
              </a:spcAft>
            </a:pPr>
            <a:r>
              <a:rPr sz="1000" dirty="0">
                <a:solidFill>
                  <a:srgbClr val="000000"/>
                </a:solidFill>
              </a:rPr>
              <a:t>•  → Preferred choice for dedicated NIR polarimetric imaging channel</a:t>
            </a:r>
          </a:p>
        </p:txBody>
      </p:sp>
      <p:sp>
        <p:nvSpPr>
          <p:cNvPr id="15" name="Rectangle 14"/>
          <p:cNvSpPr/>
          <p:nvPr/>
        </p:nvSpPr>
        <p:spPr>
          <a:xfrm>
            <a:off x="182880" y="2971800"/>
            <a:ext cx="365760" cy="1234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182880" y="3337560"/>
            <a:ext cx="365760" cy="502920"/>
          </a:xfrm>
          <a:prstGeom prst="rect">
            <a:avLst/>
          </a:prstGeom>
          <a:noFill/>
        </p:spPr>
        <p:txBody>
          <a:bodyPr wrap="square">
            <a:spAutoFit/>
          </a:bodyPr>
          <a:lstStyle/>
          <a:p>
            <a:pPr algn="ctr">
              <a:spcBef>
                <a:spcPts val="0"/>
              </a:spcBef>
              <a:spcAft>
                <a:spcPts val="0"/>
              </a:spcAft>
            </a:pPr>
            <a:r>
              <a:rPr sz="2200" b="1" i="0">
                <a:solidFill>
                  <a:srgbClr val="FFFFFF"/>
                </a:solidFill>
              </a:rPr>
              <a:t>B</a:t>
            </a:r>
          </a:p>
        </p:txBody>
      </p:sp>
      <p:sp>
        <p:nvSpPr>
          <p:cNvPr id="17" name="Rectangle 16"/>
          <p:cNvSpPr/>
          <p:nvPr/>
        </p:nvSpPr>
        <p:spPr>
          <a:xfrm>
            <a:off x="566928" y="2971800"/>
            <a:ext cx="1874519" cy="1234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12648" y="3108960"/>
            <a:ext cx="1783080" cy="914400"/>
          </a:xfrm>
          <a:prstGeom prst="rect">
            <a:avLst/>
          </a:prstGeom>
          <a:noFill/>
        </p:spPr>
        <p:txBody>
          <a:bodyPr wrap="square">
            <a:spAutoFit/>
          </a:bodyPr>
          <a:lstStyle/>
          <a:p>
            <a:pPr algn="l">
              <a:spcBef>
                <a:spcPts val="0"/>
              </a:spcBef>
              <a:spcAft>
                <a:spcPts val="0"/>
              </a:spcAft>
            </a:pPr>
            <a:r>
              <a:rPr sz="1150" b="1" i="0">
                <a:solidFill>
                  <a:srgbClr val="FFFFFF"/>
                </a:solidFill>
              </a:rPr>
              <a:t>Cube Beam Splitter
in IMAGE plane</a:t>
            </a:r>
          </a:p>
        </p:txBody>
      </p:sp>
      <p:sp>
        <p:nvSpPr>
          <p:cNvPr id="19" name="Rectangle 18"/>
          <p:cNvSpPr/>
          <p:nvPr/>
        </p:nvSpPr>
        <p:spPr>
          <a:xfrm>
            <a:off x="2468880" y="2971800"/>
            <a:ext cx="9555480" cy="12344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560320" y="3035808"/>
            <a:ext cx="9326880" cy="1143000"/>
          </a:xfrm>
          <a:prstGeom prst="rect">
            <a:avLst/>
          </a:prstGeom>
          <a:noFill/>
        </p:spPr>
        <p:txBody>
          <a:bodyPr wrap="square">
            <a:spAutoFit/>
          </a:bodyPr>
          <a:lstStyle/>
          <a:p>
            <a:pPr algn="l">
              <a:spcBef>
                <a:spcPts val="0"/>
              </a:spcBef>
              <a:spcAft>
                <a:spcPts val="200"/>
              </a:spcAft>
            </a:pPr>
            <a:r>
              <a:rPr sz="1000" dirty="0">
                <a:solidFill>
                  <a:srgbClr val="000000"/>
                </a:solidFill>
              </a:rPr>
              <a:t>•  Transmits one </a:t>
            </a:r>
            <a:r>
              <a:rPr sz="1000" dirty="0" err="1">
                <a:solidFill>
                  <a:srgbClr val="000000"/>
                </a:solidFill>
              </a:rPr>
              <a:t>polarisation</a:t>
            </a:r>
            <a:r>
              <a:rPr sz="1000" dirty="0">
                <a:solidFill>
                  <a:srgbClr val="000000"/>
                </a:solidFill>
              </a:rPr>
              <a:t>, reflects other at 90°</a:t>
            </a:r>
            <a:r>
              <a:rPr lang="en-AU" sz="1000" dirty="0">
                <a:solidFill>
                  <a:srgbClr val="000000"/>
                </a:solidFill>
              </a:rPr>
              <a:t>,</a:t>
            </a:r>
            <a:r>
              <a:rPr sz="1000" dirty="0">
                <a:solidFill>
                  <a:srgbClr val="000000"/>
                </a:solidFill>
              </a:rPr>
              <a:t> two separate detector arms</a:t>
            </a:r>
          </a:p>
          <a:p>
            <a:pPr algn="l">
              <a:spcBef>
                <a:spcPts val="0"/>
              </a:spcBef>
              <a:spcAft>
                <a:spcPts val="200"/>
              </a:spcAft>
            </a:pPr>
            <a:r>
              <a:rPr sz="1000" dirty="0">
                <a:solidFill>
                  <a:srgbClr val="000000"/>
                </a:solidFill>
              </a:rPr>
              <a:t>•  Image-plane split: better PSF sampling but requires two detectors in precise alignment</a:t>
            </a:r>
          </a:p>
          <a:p>
            <a:pPr algn="l">
              <a:spcBef>
                <a:spcPts val="0"/>
              </a:spcBef>
              <a:spcAft>
                <a:spcPts val="200"/>
              </a:spcAft>
            </a:pPr>
            <a:r>
              <a:rPr sz="1000" dirty="0">
                <a:solidFill>
                  <a:srgbClr val="000000"/>
                </a:solidFill>
              </a:rPr>
              <a:t>•  Higher throughput for individual channels (no grating loss)</a:t>
            </a:r>
          </a:p>
          <a:p>
            <a:pPr algn="l">
              <a:spcBef>
                <a:spcPts val="0"/>
              </a:spcBef>
              <a:spcAft>
                <a:spcPts val="200"/>
              </a:spcAft>
            </a:pPr>
            <a:r>
              <a:rPr sz="1000" dirty="0">
                <a:solidFill>
                  <a:srgbClr val="000000"/>
                </a:solidFill>
              </a:rPr>
              <a:t>•  Chromatic beamsplitter cubes have wavelength-dependent splitting ratio → calibration overhead</a:t>
            </a:r>
          </a:p>
          <a:p>
            <a:pPr algn="l">
              <a:spcBef>
                <a:spcPts val="0"/>
              </a:spcBef>
              <a:spcAft>
                <a:spcPts val="200"/>
              </a:spcAft>
            </a:pPr>
            <a:r>
              <a:rPr sz="1000" dirty="0">
                <a:solidFill>
                  <a:srgbClr val="000000"/>
                </a:solidFill>
              </a:rPr>
              <a:t>•  IRDIS uses regular polarizers behind a regular beam-splitter, not a polarizing cube</a:t>
            </a:r>
          </a:p>
          <a:p>
            <a:pPr algn="l">
              <a:spcBef>
                <a:spcPts val="0"/>
              </a:spcBef>
              <a:spcAft>
                <a:spcPts val="200"/>
              </a:spcAft>
            </a:pPr>
            <a:r>
              <a:rPr sz="1000" dirty="0">
                <a:solidFill>
                  <a:srgbClr val="000000"/>
                </a:solidFill>
              </a:rPr>
              <a:t>•  → Valid option; simpler optics but requires detector co-registration</a:t>
            </a:r>
          </a:p>
        </p:txBody>
      </p:sp>
      <p:sp>
        <p:nvSpPr>
          <p:cNvPr id="21" name="Rectangle 20"/>
          <p:cNvSpPr/>
          <p:nvPr/>
        </p:nvSpPr>
        <p:spPr>
          <a:xfrm>
            <a:off x="182880" y="4279392"/>
            <a:ext cx="365760" cy="1234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182880" y="4645152"/>
            <a:ext cx="365760" cy="502920"/>
          </a:xfrm>
          <a:prstGeom prst="rect">
            <a:avLst/>
          </a:prstGeom>
          <a:noFill/>
        </p:spPr>
        <p:txBody>
          <a:bodyPr wrap="square">
            <a:spAutoFit/>
          </a:bodyPr>
          <a:lstStyle/>
          <a:p>
            <a:pPr algn="ctr">
              <a:spcBef>
                <a:spcPts val="0"/>
              </a:spcBef>
              <a:spcAft>
                <a:spcPts val="0"/>
              </a:spcAft>
            </a:pPr>
            <a:r>
              <a:rPr sz="2200" b="1" i="0">
                <a:solidFill>
                  <a:srgbClr val="FFFFFF"/>
                </a:solidFill>
              </a:rPr>
              <a:t>C</a:t>
            </a:r>
          </a:p>
        </p:txBody>
      </p:sp>
      <p:sp>
        <p:nvSpPr>
          <p:cNvPr id="23" name="Rectangle 22"/>
          <p:cNvSpPr/>
          <p:nvPr/>
        </p:nvSpPr>
        <p:spPr>
          <a:xfrm>
            <a:off x="566928" y="4279392"/>
            <a:ext cx="1874519" cy="1234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612648" y="4416552"/>
            <a:ext cx="1783080" cy="914400"/>
          </a:xfrm>
          <a:prstGeom prst="rect">
            <a:avLst/>
          </a:prstGeom>
          <a:noFill/>
        </p:spPr>
        <p:txBody>
          <a:bodyPr wrap="square">
            <a:spAutoFit/>
          </a:bodyPr>
          <a:lstStyle/>
          <a:p>
            <a:pPr algn="l">
              <a:spcBef>
                <a:spcPts val="0"/>
              </a:spcBef>
              <a:spcAft>
                <a:spcPts val="0"/>
              </a:spcAft>
            </a:pPr>
            <a:r>
              <a:rPr sz="1150" b="1" i="0">
                <a:solidFill>
                  <a:srgbClr val="FFFFFF"/>
                </a:solidFill>
              </a:rPr>
              <a:t>GPI approach:
IFU + Wollaston
for spectropolarimetry</a:t>
            </a:r>
          </a:p>
        </p:txBody>
      </p:sp>
      <p:sp>
        <p:nvSpPr>
          <p:cNvPr id="25" name="Rectangle 24"/>
          <p:cNvSpPr/>
          <p:nvPr/>
        </p:nvSpPr>
        <p:spPr>
          <a:xfrm>
            <a:off x="2468880" y="4279392"/>
            <a:ext cx="9555480" cy="12344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560320" y="4343400"/>
            <a:ext cx="9326880" cy="1143000"/>
          </a:xfrm>
          <a:prstGeom prst="rect">
            <a:avLst/>
          </a:prstGeom>
          <a:noFill/>
        </p:spPr>
        <p:txBody>
          <a:bodyPr wrap="square">
            <a:spAutoFit/>
          </a:bodyPr>
          <a:lstStyle/>
          <a:p>
            <a:pPr algn="l">
              <a:spcBef>
                <a:spcPts val="0"/>
              </a:spcBef>
              <a:spcAft>
                <a:spcPts val="200"/>
              </a:spcAft>
            </a:pPr>
            <a:r>
              <a:rPr sz="1000" dirty="0">
                <a:solidFill>
                  <a:srgbClr val="000000"/>
                </a:solidFill>
              </a:rPr>
              <a:t>•  </a:t>
            </a:r>
            <a:r>
              <a:rPr sz="1000" dirty="0" err="1">
                <a:solidFill>
                  <a:srgbClr val="000000"/>
                </a:solidFill>
              </a:rPr>
              <a:t>Lenslet</a:t>
            </a:r>
            <a:r>
              <a:rPr sz="1000" dirty="0">
                <a:solidFill>
                  <a:srgbClr val="000000"/>
                </a:solidFill>
              </a:rPr>
              <a:t> IFS where grating is replaced by / supplemented with Wollaston prism</a:t>
            </a:r>
          </a:p>
          <a:p>
            <a:pPr algn="l">
              <a:spcBef>
                <a:spcPts val="0"/>
              </a:spcBef>
              <a:spcAft>
                <a:spcPts val="200"/>
              </a:spcAft>
            </a:pPr>
            <a:r>
              <a:rPr sz="1000" dirty="0">
                <a:solidFill>
                  <a:srgbClr val="000000"/>
                </a:solidFill>
              </a:rPr>
              <a:t>•  Each </a:t>
            </a:r>
            <a:r>
              <a:rPr sz="1000" dirty="0" err="1">
                <a:solidFill>
                  <a:srgbClr val="000000"/>
                </a:solidFill>
              </a:rPr>
              <a:t>lenslet</a:t>
            </a:r>
            <a:r>
              <a:rPr sz="1000" dirty="0">
                <a:solidFill>
                  <a:srgbClr val="000000"/>
                </a:solidFill>
              </a:rPr>
              <a:t> gives I⊥ and I∥</a:t>
            </a:r>
            <a:r>
              <a:rPr lang="en-AU" sz="1000" dirty="0">
                <a:solidFill>
                  <a:srgbClr val="000000"/>
                </a:solidFill>
              </a:rPr>
              <a:t>,</a:t>
            </a:r>
            <a:r>
              <a:rPr sz="1000" dirty="0">
                <a:solidFill>
                  <a:srgbClr val="000000"/>
                </a:solidFill>
              </a:rPr>
              <a:t> you get BOTH spectral AND </a:t>
            </a:r>
            <a:r>
              <a:rPr sz="1000" dirty="0" err="1">
                <a:solidFill>
                  <a:srgbClr val="000000"/>
                </a:solidFill>
              </a:rPr>
              <a:t>polarisation</a:t>
            </a:r>
            <a:r>
              <a:rPr sz="1000" dirty="0">
                <a:solidFill>
                  <a:srgbClr val="000000"/>
                </a:solidFill>
              </a:rPr>
              <a:t> info</a:t>
            </a:r>
          </a:p>
          <a:p>
            <a:pPr algn="l">
              <a:spcBef>
                <a:spcPts val="0"/>
              </a:spcBef>
              <a:spcAft>
                <a:spcPts val="200"/>
              </a:spcAft>
            </a:pPr>
            <a:r>
              <a:rPr sz="1000" dirty="0">
                <a:solidFill>
                  <a:srgbClr val="000000"/>
                </a:solidFill>
              </a:rPr>
              <a:t>•  Can be done with POLARISATION GRATINGS (grating that simultaneously disperses AND separates pols)</a:t>
            </a:r>
          </a:p>
          <a:p>
            <a:pPr algn="l">
              <a:spcBef>
                <a:spcPts val="0"/>
              </a:spcBef>
              <a:spcAft>
                <a:spcPts val="200"/>
              </a:spcAft>
            </a:pPr>
            <a:r>
              <a:rPr sz="900" dirty="0">
                <a:solidFill>
                  <a:srgbClr val="000000"/>
                </a:solidFill>
              </a:rPr>
              <a:t>    ◦  </a:t>
            </a:r>
            <a:r>
              <a:rPr sz="900" dirty="0" err="1">
                <a:solidFill>
                  <a:srgbClr val="000000"/>
                </a:solidFill>
              </a:rPr>
              <a:t>Polarisation</a:t>
            </a:r>
            <a:r>
              <a:rPr sz="900" dirty="0">
                <a:solidFill>
                  <a:srgbClr val="000000"/>
                </a:solidFill>
              </a:rPr>
              <a:t> gratings: single element replaces grating + Wollaston → more compact</a:t>
            </a:r>
          </a:p>
          <a:p>
            <a:pPr algn="l">
              <a:spcBef>
                <a:spcPts val="0"/>
              </a:spcBef>
              <a:spcAft>
                <a:spcPts val="200"/>
              </a:spcAft>
            </a:pPr>
            <a:r>
              <a:rPr sz="900" dirty="0">
                <a:solidFill>
                  <a:srgbClr val="000000"/>
                </a:solidFill>
              </a:rPr>
              <a:t>    ◦  Sampled identically in both pol. states → minimal systematic errors</a:t>
            </a:r>
          </a:p>
          <a:p>
            <a:pPr algn="l">
              <a:spcBef>
                <a:spcPts val="0"/>
              </a:spcBef>
              <a:spcAft>
                <a:spcPts val="200"/>
              </a:spcAft>
            </a:pPr>
            <a:r>
              <a:rPr sz="1000" dirty="0">
                <a:solidFill>
                  <a:srgbClr val="000000"/>
                </a:solidFill>
              </a:rPr>
              <a:t>•  → Enables full </a:t>
            </a:r>
            <a:r>
              <a:rPr sz="1000" dirty="0" err="1">
                <a:solidFill>
                  <a:srgbClr val="000000"/>
                </a:solidFill>
              </a:rPr>
              <a:t>spectropolarimetric</a:t>
            </a:r>
            <a:r>
              <a:rPr sz="1000" dirty="0">
                <a:solidFill>
                  <a:srgbClr val="000000"/>
                </a:solidFill>
              </a:rPr>
              <a:t> IFU for companion science; cost: lower throughput</a:t>
            </a:r>
          </a:p>
        </p:txBody>
      </p:sp>
      <p:sp>
        <p:nvSpPr>
          <p:cNvPr id="27" name="Rectangle 26"/>
          <p:cNvSpPr/>
          <p:nvPr/>
        </p:nvSpPr>
        <p:spPr>
          <a:xfrm>
            <a:off x="182880" y="5586984"/>
            <a:ext cx="365760" cy="1234440"/>
          </a:xfrm>
          <a:prstGeom prst="rect">
            <a:avLst/>
          </a:prstGeom>
          <a:solidFill>
            <a:srgbClr val="703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182880" y="5952744"/>
            <a:ext cx="365760" cy="502920"/>
          </a:xfrm>
          <a:prstGeom prst="rect">
            <a:avLst/>
          </a:prstGeom>
          <a:noFill/>
        </p:spPr>
        <p:txBody>
          <a:bodyPr wrap="square">
            <a:spAutoFit/>
          </a:bodyPr>
          <a:lstStyle/>
          <a:p>
            <a:pPr algn="ctr">
              <a:spcBef>
                <a:spcPts val="0"/>
              </a:spcBef>
              <a:spcAft>
                <a:spcPts val="0"/>
              </a:spcAft>
            </a:pPr>
            <a:r>
              <a:rPr sz="2200" b="1" i="0">
                <a:solidFill>
                  <a:srgbClr val="FFFFFF"/>
                </a:solidFill>
              </a:rPr>
              <a:t>D</a:t>
            </a:r>
          </a:p>
        </p:txBody>
      </p:sp>
      <p:sp>
        <p:nvSpPr>
          <p:cNvPr id="29" name="Rectangle 28"/>
          <p:cNvSpPr/>
          <p:nvPr/>
        </p:nvSpPr>
        <p:spPr>
          <a:xfrm>
            <a:off x="566928" y="5586984"/>
            <a:ext cx="1874519" cy="1234440"/>
          </a:xfrm>
          <a:prstGeom prst="rect">
            <a:avLst/>
          </a:prstGeom>
          <a:solidFill>
            <a:srgbClr val="703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612648" y="5724144"/>
            <a:ext cx="1783080" cy="914400"/>
          </a:xfrm>
          <a:prstGeom prst="rect">
            <a:avLst/>
          </a:prstGeom>
          <a:noFill/>
        </p:spPr>
        <p:txBody>
          <a:bodyPr wrap="square">
            <a:spAutoFit/>
          </a:bodyPr>
          <a:lstStyle/>
          <a:p>
            <a:pPr algn="l">
              <a:spcBef>
                <a:spcPts val="0"/>
              </a:spcBef>
              <a:spcAft>
                <a:spcPts val="0"/>
              </a:spcAft>
            </a:pPr>
            <a:r>
              <a:rPr sz="1150" b="1" i="0">
                <a:solidFill>
                  <a:srgbClr val="FFFFFF"/>
                </a:solidFill>
              </a:rPr>
              <a:t>Polarisation Grating
+ Quarter-Wave Plate</a:t>
            </a:r>
          </a:p>
        </p:txBody>
      </p:sp>
      <p:sp>
        <p:nvSpPr>
          <p:cNvPr id="31" name="Rectangle 30"/>
          <p:cNvSpPr/>
          <p:nvPr/>
        </p:nvSpPr>
        <p:spPr>
          <a:xfrm>
            <a:off x="2468880" y="5586984"/>
            <a:ext cx="9555480" cy="123444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p:cNvSpPr txBox="1"/>
          <p:nvPr/>
        </p:nvSpPr>
        <p:spPr>
          <a:xfrm>
            <a:off x="2560320" y="5650992"/>
            <a:ext cx="9326880" cy="1143000"/>
          </a:xfrm>
          <a:prstGeom prst="rect">
            <a:avLst/>
          </a:prstGeom>
          <a:noFill/>
        </p:spPr>
        <p:txBody>
          <a:bodyPr wrap="square">
            <a:spAutoFit/>
          </a:bodyPr>
          <a:lstStyle/>
          <a:p>
            <a:pPr algn="l">
              <a:spcBef>
                <a:spcPts val="0"/>
              </a:spcBef>
              <a:spcAft>
                <a:spcPts val="200"/>
              </a:spcAft>
            </a:pPr>
            <a:r>
              <a:rPr sz="1000">
                <a:solidFill>
                  <a:srgbClr val="000000"/>
                </a:solidFill>
              </a:rPr>
              <a:t>•  Polarisation grating (liquid crystal) splits left- and right-circular polarisations</a:t>
            </a:r>
          </a:p>
          <a:p>
            <a:pPr algn="l">
              <a:spcBef>
                <a:spcPts val="0"/>
              </a:spcBef>
              <a:spcAft>
                <a:spcPts val="200"/>
              </a:spcAft>
            </a:pPr>
            <a:r>
              <a:rPr sz="1000">
                <a:solidFill>
                  <a:srgbClr val="000000"/>
                </a:solidFill>
              </a:rPr>
              <a:t>•  Combined with a QWP ahead of it: converts linear Q/U to circular → grating then separates them</a:t>
            </a:r>
          </a:p>
          <a:p>
            <a:pPr algn="l">
              <a:spcBef>
                <a:spcPts val="0"/>
              </a:spcBef>
              <a:spcAft>
                <a:spcPts val="200"/>
              </a:spcAft>
            </a:pPr>
            <a:r>
              <a:rPr sz="1000">
                <a:solidFill>
                  <a:srgbClr val="000000"/>
                </a:solidFill>
              </a:rPr>
              <a:t>•  Much wider acceptance angle than Wollaston (ELT's fast beam itself isn't the deciding factor here)</a:t>
            </a:r>
          </a:p>
          <a:p>
            <a:pPr algn="l">
              <a:spcBef>
                <a:spcPts val="0"/>
              </a:spcBef>
              <a:spcAft>
                <a:spcPts val="200"/>
              </a:spcAft>
            </a:pPr>
            <a:r>
              <a:rPr sz="1000">
                <a:solidFill>
                  <a:srgbClr val="000000"/>
                </a:solidFill>
              </a:rPr>
              <a:t>•  Works across a broad wavelength range if well-designed; less sensitive to input beam angle than Wollaston (important for ELT pupil quality)</a:t>
            </a:r>
          </a:p>
          <a:p>
            <a:pPr algn="l">
              <a:spcBef>
                <a:spcPts val="0"/>
              </a:spcBef>
              <a:spcAft>
                <a:spcPts val="200"/>
              </a:spcAft>
            </a:pPr>
            <a:r>
              <a:rPr sz="1000">
                <a:solidFill>
                  <a:srgbClr val="000000"/>
                </a:solidFill>
              </a:rPr>
              <a:t>•  → Attractive alternative to Wollaston; worth evaluating for PCS; less heritage but growing use</a:t>
            </a:r>
          </a:p>
        </p:txBody>
      </p:sp>
      <p:sp>
        <p:nvSpPr>
          <p:cNvPr id="33" name="Rectangle 32"/>
          <p:cNvSpPr/>
          <p:nvPr/>
        </p:nvSpPr>
        <p:spPr>
          <a:xfrm>
            <a:off x="182880" y="6579306"/>
            <a:ext cx="11795760" cy="256032"/>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p:cNvSpPr txBox="1"/>
          <p:nvPr/>
        </p:nvSpPr>
        <p:spPr>
          <a:xfrm>
            <a:off x="274320" y="6588450"/>
            <a:ext cx="11612880" cy="237744"/>
          </a:xfrm>
          <a:prstGeom prst="rect">
            <a:avLst/>
          </a:prstGeom>
          <a:noFill/>
        </p:spPr>
        <p:txBody>
          <a:bodyPr wrap="square">
            <a:spAutoFit/>
          </a:bodyPr>
          <a:lstStyle/>
          <a:p>
            <a:pPr algn="ctr">
              <a:spcBef>
                <a:spcPts val="0"/>
              </a:spcBef>
              <a:spcAft>
                <a:spcPts val="0"/>
              </a:spcAft>
            </a:pPr>
            <a:r>
              <a:rPr sz="1000" b="0" i="0">
                <a:solidFill>
                  <a:srgbClr val="FFFFFF"/>
                </a:solidFill>
              </a:rPr>
              <a:t>Architecture depends on science priority: disk imaging (A or D) | companion spectropolarimetry (C) | survey efficiency (B). Options can be combined.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Key Design Lessons for PCS Polarimetry</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Synthesised from 7-instrument trade study</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13</a:t>
            </a:r>
          </a:p>
        </p:txBody>
      </p:sp>
      <p:sp>
        <p:nvSpPr>
          <p:cNvPr id="8" name="Rectangle 7"/>
          <p:cNvSpPr/>
          <p:nvPr/>
        </p:nvSpPr>
        <p:spPr>
          <a:xfrm>
            <a:off x="228600" y="1316736"/>
            <a:ext cx="411480" cy="694944"/>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228600" y="1316736"/>
            <a:ext cx="411480" cy="694944"/>
          </a:xfrm>
          <a:prstGeom prst="rect">
            <a:avLst/>
          </a:prstGeom>
          <a:noFill/>
        </p:spPr>
        <p:txBody>
          <a:bodyPr wrap="square">
            <a:spAutoFit/>
          </a:bodyPr>
          <a:lstStyle/>
          <a:p>
            <a:pPr algn="ctr">
              <a:spcBef>
                <a:spcPts val="0"/>
              </a:spcBef>
              <a:spcAft>
                <a:spcPts val="0"/>
              </a:spcAft>
            </a:pPr>
            <a:r>
              <a:rPr sz="2000" b="1" i="0">
                <a:solidFill>
                  <a:srgbClr val="FFFFFF"/>
                </a:solidFill>
              </a:rPr>
              <a:t>1</a:t>
            </a:r>
          </a:p>
        </p:txBody>
      </p:sp>
      <p:sp>
        <p:nvSpPr>
          <p:cNvPr id="10" name="Rectangle 9"/>
          <p:cNvSpPr/>
          <p:nvPr/>
        </p:nvSpPr>
        <p:spPr>
          <a:xfrm>
            <a:off x="694944" y="1316736"/>
            <a:ext cx="2377440" cy="694944"/>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58952" y="1371600"/>
            <a:ext cx="2267712" cy="603504"/>
          </a:xfrm>
          <a:prstGeom prst="rect">
            <a:avLst/>
          </a:prstGeom>
          <a:noFill/>
        </p:spPr>
        <p:txBody>
          <a:bodyPr wrap="square">
            <a:spAutoFit/>
          </a:bodyPr>
          <a:lstStyle/>
          <a:p>
            <a:pPr algn="l">
              <a:spcBef>
                <a:spcPts val="0"/>
              </a:spcBef>
              <a:spcAft>
                <a:spcPts val="0"/>
              </a:spcAft>
            </a:pPr>
            <a:r>
              <a:rPr sz="1050" b="1" i="0">
                <a:solidFill>
                  <a:srgbClr val="FFFFFF"/>
                </a:solidFill>
              </a:rPr>
              <a:t>HWP modulator — NOT FLC</a:t>
            </a:r>
          </a:p>
        </p:txBody>
      </p:sp>
      <p:sp>
        <p:nvSpPr>
          <p:cNvPr id="12" name="Rectangle 11"/>
          <p:cNvSpPr/>
          <p:nvPr/>
        </p:nvSpPr>
        <p:spPr>
          <a:xfrm>
            <a:off x="3127248" y="1316736"/>
            <a:ext cx="8686800" cy="658368"/>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3236976" y="1380744"/>
            <a:ext cx="8522208" cy="548640"/>
          </a:xfrm>
          <a:prstGeom prst="rect">
            <a:avLst/>
          </a:prstGeom>
          <a:noFill/>
        </p:spPr>
        <p:txBody>
          <a:bodyPr wrap="square">
            <a:spAutoFit/>
          </a:bodyPr>
          <a:lstStyle/>
          <a:p>
            <a:pPr algn="l">
              <a:spcBef>
                <a:spcPts val="0"/>
              </a:spcBef>
              <a:spcAft>
                <a:spcPts val="0"/>
              </a:spcAft>
            </a:pPr>
            <a:r>
              <a:rPr sz="1000" b="0" i="0">
                <a:solidFill>
                  <a:srgbClr val="101010"/>
                </a:solidFill>
              </a:rPr>
              <a:t>HWP rotation as fast as possible: simpler, more achromatic, more stable than FLC; kHz may not be needed depending on AO/dark-hole performance. Upstream of M4/M5 is unlikely — open question is before M6. Retardance 180° ±2° across target band. Separate HWPs for visible and NIR.</a:t>
            </a:r>
          </a:p>
        </p:txBody>
      </p:sp>
      <p:sp>
        <p:nvSpPr>
          <p:cNvPr id="14" name="Rectangle 13"/>
          <p:cNvSpPr/>
          <p:nvPr/>
        </p:nvSpPr>
        <p:spPr>
          <a:xfrm>
            <a:off x="228600" y="2066544"/>
            <a:ext cx="411480" cy="694944"/>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228600" y="2066544"/>
            <a:ext cx="411480" cy="694944"/>
          </a:xfrm>
          <a:prstGeom prst="rect">
            <a:avLst/>
          </a:prstGeom>
          <a:noFill/>
        </p:spPr>
        <p:txBody>
          <a:bodyPr wrap="square">
            <a:spAutoFit/>
          </a:bodyPr>
          <a:lstStyle/>
          <a:p>
            <a:pPr algn="ctr">
              <a:spcBef>
                <a:spcPts val="0"/>
              </a:spcBef>
              <a:spcAft>
                <a:spcPts val="0"/>
              </a:spcAft>
            </a:pPr>
            <a:r>
              <a:rPr sz="2000" b="1" i="0">
                <a:solidFill>
                  <a:srgbClr val="FFFFFF"/>
                </a:solidFill>
              </a:rPr>
              <a:t>2</a:t>
            </a:r>
          </a:p>
        </p:txBody>
      </p:sp>
      <p:sp>
        <p:nvSpPr>
          <p:cNvPr id="16" name="Rectangle 15"/>
          <p:cNvSpPr/>
          <p:nvPr/>
        </p:nvSpPr>
        <p:spPr>
          <a:xfrm>
            <a:off x="694944" y="2066544"/>
            <a:ext cx="2377440" cy="694944"/>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758952" y="2121408"/>
            <a:ext cx="2267712" cy="603504"/>
          </a:xfrm>
          <a:prstGeom prst="rect">
            <a:avLst/>
          </a:prstGeom>
          <a:noFill/>
        </p:spPr>
        <p:txBody>
          <a:bodyPr wrap="square">
            <a:spAutoFit/>
          </a:bodyPr>
          <a:lstStyle/>
          <a:p>
            <a:pPr algn="l">
              <a:spcBef>
                <a:spcPts val="0"/>
              </a:spcBef>
              <a:spcAft>
                <a:spcPts val="0"/>
              </a:spcAft>
            </a:pPr>
            <a:r>
              <a:rPr sz="1050" b="1" i="0">
                <a:solidFill>
                  <a:srgbClr val="FFFFFF"/>
                </a:solidFill>
              </a:rPr>
              <a:t>Dual-beam simultaneous design</a:t>
            </a:r>
          </a:p>
        </p:txBody>
      </p:sp>
      <p:sp>
        <p:nvSpPr>
          <p:cNvPr id="18" name="Rectangle 17"/>
          <p:cNvSpPr/>
          <p:nvPr/>
        </p:nvSpPr>
        <p:spPr>
          <a:xfrm>
            <a:off x="3127248" y="2066544"/>
            <a:ext cx="8686800" cy="658368"/>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3236976" y="2130552"/>
            <a:ext cx="8522208" cy="548640"/>
          </a:xfrm>
          <a:prstGeom prst="rect">
            <a:avLst/>
          </a:prstGeom>
          <a:noFill/>
        </p:spPr>
        <p:txBody>
          <a:bodyPr wrap="square">
            <a:spAutoFit/>
          </a:bodyPr>
          <a:lstStyle/>
          <a:p>
            <a:pPr algn="l">
              <a:spcBef>
                <a:spcPts val="0"/>
              </a:spcBef>
              <a:spcAft>
                <a:spcPts val="0"/>
              </a:spcAft>
            </a:pPr>
            <a:r>
              <a:rPr sz="1000" b="0" i="0">
                <a:solidFill>
                  <a:srgbClr val="101010"/>
                </a:solidFill>
              </a:rPr>
              <a:t>Measure I⊥ and I∥ simultaneously, sampled as identically as possible — removes temporal atmospheric and speckle noise. Wollaston prism in pupil plane preferred. Both pol. states on same detector.</a:t>
            </a:r>
          </a:p>
        </p:txBody>
      </p:sp>
      <p:sp>
        <p:nvSpPr>
          <p:cNvPr id="20" name="Rectangle 19"/>
          <p:cNvSpPr/>
          <p:nvPr/>
        </p:nvSpPr>
        <p:spPr>
          <a:xfrm>
            <a:off x="228600" y="2816352"/>
            <a:ext cx="411480" cy="694944"/>
          </a:xfrm>
          <a:prstGeom prst="rect">
            <a:avLst/>
          </a:prstGeom>
          <a:solidFill>
            <a:srgbClr val="3786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228600" y="2816352"/>
            <a:ext cx="411480" cy="694944"/>
          </a:xfrm>
          <a:prstGeom prst="rect">
            <a:avLst/>
          </a:prstGeom>
          <a:noFill/>
        </p:spPr>
        <p:txBody>
          <a:bodyPr wrap="square">
            <a:spAutoFit/>
          </a:bodyPr>
          <a:lstStyle/>
          <a:p>
            <a:pPr algn="ctr">
              <a:spcBef>
                <a:spcPts val="0"/>
              </a:spcBef>
              <a:spcAft>
                <a:spcPts val="0"/>
              </a:spcAft>
            </a:pPr>
            <a:r>
              <a:rPr sz="2000" b="1" i="0">
                <a:solidFill>
                  <a:srgbClr val="FFFFFF"/>
                </a:solidFill>
              </a:rPr>
              <a:t>3</a:t>
            </a:r>
          </a:p>
        </p:txBody>
      </p:sp>
      <p:sp>
        <p:nvSpPr>
          <p:cNvPr id="22" name="Rectangle 21"/>
          <p:cNvSpPr/>
          <p:nvPr/>
        </p:nvSpPr>
        <p:spPr>
          <a:xfrm>
            <a:off x="694944" y="2816352"/>
            <a:ext cx="2377440" cy="694944"/>
          </a:xfrm>
          <a:prstGeom prst="rect">
            <a:avLst/>
          </a:prstGeom>
          <a:solidFill>
            <a:srgbClr val="3786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758952" y="2871216"/>
            <a:ext cx="2267712" cy="603504"/>
          </a:xfrm>
          <a:prstGeom prst="rect">
            <a:avLst/>
          </a:prstGeom>
          <a:noFill/>
        </p:spPr>
        <p:txBody>
          <a:bodyPr wrap="square">
            <a:spAutoFit/>
          </a:bodyPr>
          <a:lstStyle/>
          <a:p>
            <a:pPr algn="l">
              <a:spcBef>
                <a:spcPts val="0"/>
              </a:spcBef>
              <a:spcAft>
                <a:spcPts val="0"/>
              </a:spcAft>
            </a:pPr>
            <a:r>
              <a:rPr sz="1050" b="1" i="0" dirty="0">
                <a:solidFill>
                  <a:srgbClr val="FFFFFF"/>
                </a:solidFill>
              </a:rPr>
              <a:t>Mueller matrix calibration model</a:t>
            </a:r>
          </a:p>
        </p:txBody>
      </p:sp>
      <p:sp>
        <p:nvSpPr>
          <p:cNvPr id="24" name="Rectangle 23"/>
          <p:cNvSpPr/>
          <p:nvPr/>
        </p:nvSpPr>
        <p:spPr>
          <a:xfrm>
            <a:off x="3127248" y="2816352"/>
            <a:ext cx="8686800" cy="658368"/>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236976" y="2880360"/>
            <a:ext cx="8522208" cy="548640"/>
          </a:xfrm>
          <a:prstGeom prst="rect">
            <a:avLst/>
          </a:prstGeom>
          <a:noFill/>
        </p:spPr>
        <p:txBody>
          <a:bodyPr wrap="square">
            <a:spAutoFit/>
          </a:bodyPr>
          <a:lstStyle/>
          <a:p>
            <a:pPr algn="l">
              <a:spcBef>
                <a:spcPts val="0"/>
              </a:spcBef>
              <a:spcAft>
                <a:spcPts val="0"/>
              </a:spcAft>
            </a:pPr>
            <a:r>
              <a:rPr sz="1000" b="0" i="0">
                <a:solidFill>
                  <a:srgbClr val="101010"/>
                </a:solidFill>
              </a:rPr>
              <a:t>Full Mueller matrix model of ELT+PCS from M1 to detector — Day 1. Must include full time variability of M4,5-rotation-M6, wavelength dependence, and long-term coating ageing. Calibrate with internal source + unpolarised standard stars. Build IRDAP-style public pipeline.</a:t>
            </a:r>
          </a:p>
        </p:txBody>
      </p:sp>
      <p:sp>
        <p:nvSpPr>
          <p:cNvPr id="26" name="Rectangle 25"/>
          <p:cNvSpPr/>
          <p:nvPr/>
        </p:nvSpPr>
        <p:spPr>
          <a:xfrm>
            <a:off x="228600" y="3566160"/>
            <a:ext cx="411480" cy="694944"/>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228600" y="3566160"/>
            <a:ext cx="411480" cy="694944"/>
          </a:xfrm>
          <a:prstGeom prst="rect">
            <a:avLst/>
          </a:prstGeom>
          <a:noFill/>
        </p:spPr>
        <p:txBody>
          <a:bodyPr wrap="square">
            <a:spAutoFit/>
          </a:bodyPr>
          <a:lstStyle/>
          <a:p>
            <a:pPr algn="ctr">
              <a:spcBef>
                <a:spcPts val="0"/>
              </a:spcBef>
              <a:spcAft>
                <a:spcPts val="0"/>
              </a:spcAft>
            </a:pPr>
            <a:r>
              <a:rPr sz="2000" b="1" i="0">
                <a:solidFill>
                  <a:srgbClr val="FFFFFF"/>
                </a:solidFill>
              </a:rPr>
              <a:t>4</a:t>
            </a:r>
          </a:p>
        </p:txBody>
      </p:sp>
      <p:sp>
        <p:nvSpPr>
          <p:cNvPr id="28" name="Rectangle 27"/>
          <p:cNvSpPr/>
          <p:nvPr/>
        </p:nvSpPr>
        <p:spPr>
          <a:xfrm>
            <a:off x="694944" y="3566160"/>
            <a:ext cx="2377440" cy="694944"/>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758952" y="3621024"/>
            <a:ext cx="2267712" cy="603504"/>
          </a:xfrm>
          <a:prstGeom prst="rect">
            <a:avLst/>
          </a:prstGeom>
          <a:noFill/>
        </p:spPr>
        <p:txBody>
          <a:bodyPr wrap="square">
            <a:spAutoFit/>
          </a:bodyPr>
          <a:lstStyle/>
          <a:p>
            <a:pPr algn="l">
              <a:spcBef>
                <a:spcPts val="0"/>
              </a:spcBef>
              <a:spcAft>
                <a:spcPts val="0"/>
              </a:spcAft>
            </a:pPr>
            <a:r>
              <a:rPr sz="1050" b="1" i="0">
                <a:solidFill>
                  <a:srgbClr val="FFFFFF"/>
                </a:solidFill>
              </a:rPr>
              <a:t>Derotator (K-mirror): model every state</a:t>
            </a:r>
          </a:p>
        </p:txBody>
      </p:sp>
      <p:sp>
        <p:nvSpPr>
          <p:cNvPr id="30" name="Rectangle 29"/>
          <p:cNvSpPr/>
          <p:nvPr/>
        </p:nvSpPr>
        <p:spPr>
          <a:xfrm>
            <a:off x="3127248" y="3566160"/>
            <a:ext cx="8686800" cy="658368"/>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3236976" y="3630168"/>
            <a:ext cx="8522208" cy="548640"/>
          </a:xfrm>
          <a:prstGeom prst="rect">
            <a:avLst/>
          </a:prstGeom>
          <a:noFill/>
        </p:spPr>
        <p:txBody>
          <a:bodyPr wrap="square">
            <a:spAutoFit/>
          </a:bodyPr>
          <a:lstStyle/>
          <a:p>
            <a:pPr algn="l">
              <a:spcBef>
                <a:spcPts val="0"/>
              </a:spcBef>
              <a:spcAft>
                <a:spcPts val="0"/>
              </a:spcAft>
            </a:pPr>
            <a:r>
              <a:rPr sz="1000" b="0" i="0">
                <a:solidFill>
                  <a:srgbClr val="101010"/>
                </a:solidFill>
              </a:rPr>
              <a:t>K-mirror introduces strong wavelength-dependent cross-talk. Avoid K-mirror = 45° (efficiency goes to zero). Optimise coatings to minimise retardance. Log all angles per exposure.</a:t>
            </a:r>
          </a:p>
        </p:txBody>
      </p:sp>
      <p:sp>
        <p:nvSpPr>
          <p:cNvPr id="32" name="Rectangle 31"/>
          <p:cNvSpPr/>
          <p:nvPr/>
        </p:nvSpPr>
        <p:spPr>
          <a:xfrm>
            <a:off x="228600" y="4315968"/>
            <a:ext cx="411480" cy="694944"/>
          </a:xfrm>
          <a:prstGeom prst="rect">
            <a:avLst/>
          </a:prstGeom>
          <a:solidFill>
            <a:srgbClr val="C07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228600" y="4315968"/>
            <a:ext cx="411480" cy="694944"/>
          </a:xfrm>
          <a:prstGeom prst="rect">
            <a:avLst/>
          </a:prstGeom>
          <a:noFill/>
        </p:spPr>
        <p:txBody>
          <a:bodyPr wrap="square">
            <a:spAutoFit/>
          </a:bodyPr>
          <a:lstStyle/>
          <a:p>
            <a:pPr algn="ctr">
              <a:spcBef>
                <a:spcPts val="0"/>
              </a:spcBef>
              <a:spcAft>
                <a:spcPts val="0"/>
              </a:spcAft>
            </a:pPr>
            <a:r>
              <a:rPr sz="2000" b="1" i="0">
                <a:solidFill>
                  <a:srgbClr val="FFFFFF"/>
                </a:solidFill>
              </a:rPr>
              <a:t>5</a:t>
            </a:r>
          </a:p>
        </p:txBody>
      </p:sp>
      <p:sp>
        <p:nvSpPr>
          <p:cNvPr id="34" name="Rectangle 33"/>
          <p:cNvSpPr/>
          <p:nvPr/>
        </p:nvSpPr>
        <p:spPr>
          <a:xfrm>
            <a:off x="694944" y="4315968"/>
            <a:ext cx="2377440" cy="694944"/>
          </a:xfrm>
          <a:prstGeom prst="rect">
            <a:avLst/>
          </a:prstGeom>
          <a:solidFill>
            <a:srgbClr val="C07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758952" y="4370832"/>
            <a:ext cx="2267712" cy="603504"/>
          </a:xfrm>
          <a:prstGeom prst="rect">
            <a:avLst/>
          </a:prstGeom>
          <a:noFill/>
        </p:spPr>
        <p:txBody>
          <a:bodyPr wrap="square">
            <a:spAutoFit/>
          </a:bodyPr>
          <a:lstStyle/>
          <a:p>
            <a:pPr algn="l">
              <a:spcBef>
                <a:spcPts val="0"/>
              </a:spcBef>
              <a:spcAft>
                <a:spcPts val="0"/>
              </a:spcAft>
            </a:pPr>
            <a:r>
              <a:rPr sz="1050" b="1" i="0">
                <a:solidFill>
                  <a:srgbClr val="FFFFFF"/>
                </a:solidFill>
              </a:rPr>
              <a:t>Polarisation-aberration correction</a:t>
            </a:r>
          </a:p>
        </p:txBody>
      </p:sp>
      <p:sp>
        <p:nvSpPr>
          <p:cNvPr id="36" name="Rectangle 35"/>
          <p:cNvSpPr/>
          <p:nvPr/>
        </p:nvSpPr>
        <p:spPr>
          <a:xfrm>
            <a:off x="3127248" y="4315968"/>
            <a:ext cx="8686800" cy="658368"/>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TextBox 36"/>
          <p:cNvSpPr txBox="1"/>
          <p:nvPr/>
        </p:nvSpPr>
        <p:spPr>
          <a:xfrm>
            <a:off x="3236976" y="4379976"/>
            <a:ext cx="8522208" cy="548640"/>
          </a:xfrm>
          <a:prstGeom prst="rect">
            <a:avLst/>
          </a:prstGeom>
          <a:noFill/>
        </p:spPr>
        <p:txBody>
          <a:bodyPr wrap="square">
            <a:spAutoFit/>
          </a:bodyPr>
          <a:lstStyle/>
          <a:p>
            <a:pPr algn="l">
              <a:spcBef>
                <a:spcPts val="0"/>
              </a:spcBef>
              <a:spcAft>
                <a:spcPts val="0"/>
              </a:spcAft>
            </a:pPr>
            <a:r>
              <a:rPr sz="1000" b="0" i="0">
                <a:solidFill>
                  <a:srgbClr val="101010"/>
                </a:solidFill>
              </a:rPr>
              <a:t>ELT F/0.9 induces polarisation aberrations (not simple beam shifts) that worsen as 1/f² — ~20× worse than SPHERE F/4. Correction must be built into the calibration pipeline from Day 1.</a:t>
            </a:r>
          </a:p>
        </p:txBody>
      </p:sp>
      <p:sp>
        <p:nvSpPr>
          <p:cNvPr id="38" name="Rectangle 37"/>
          <p:cNvSpPr/>
          <p:nvPr/>
        </p:nvSpPr>
        <p:spPr>
          <a:xfrm>
            <a:off x="228600" y="5065776"/>
            <a:ext cx="411480" cy="694944"/>
          </a:xfrm>
          <a:prstGeom prst="rect">
            <a:avLst/>
          </a:prstGeom>
          <a:solidFill>
            <a:srgbClr val="703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228600" y="5065776"/>
            <a:ext cx="411480" cy="694944"/>
          </a:xfrm>
          <a:prstGeom prst="rect">
            <a:avLst/>
          </a:prstGeom>
          <a:noFill/>
        </p:spPr>
        <p:txBody>
          <a:bodyPr wrap="square">
            <a:spAutoFit/>
          </a:bodyPr>
          <a:lstStyle/>
          <a:p>
            <a:pPr algn="ctr">
              <a:spcBef>
                <a:spcPts val="0"/>
              </a:spcBef>
              <a:spcAft>
                <a:spcPts val="0"/>
              </a:spcAft>
            </a:pPr>
            <a:r>
              <a:rPr sz="2000" b="1" i="0">
                <a:solidFill>
                  <a:srgbClr val="FFFFFF"/>
                </a:solidFill>
              </a:rPr>
              <a:t>6</a:t>
            </a:r>
          </a:p>
        </p:txBody>
      </p:sp>
      <p:sp>
        <p:nvSpPr>
          <p:cNvPr id="40" name="Rectangle 39"/>
          <p:cNvSpPr/>
          <p:nvPr/>
        </p:nvSpPr>
        <p:spPr>
          <a:xfrm>
            <a:off x="694944" y="5065776"/>
            <a:ext cx="2377440" cy="694944"/>
          </a:xfrm>
          <a:prstGeom prst="rect">
            <a:avLst/>
          </a:prstGeom>
          <a:solidFill>
            <a:srgbClr val="703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TextBox 40"/>
          <p:cNvSpPr txBox="1"/>
          <p:nvPr/>
        </p:nvSpPr>
        <p:spPr>
          <a:xfrm>
            <a:off x="758952" y="5120640"/>
            <a:ext cx="2267712" cy="603504"/>
          </a:xfrm>
          <a:prstGeom prst="rect">
            <a:avLst/>
          </a:prstGeom>
          <a:noFill/>
        </p:spPr>
        <p:txBody>
          <a:bodyPr wrap="square">
            <a:spAutoFit/>
          </a:bodyPr>
          <a:lstStyle/>
          <a:p>
            <a:pPr algn="l">
              <a:spcBef>
                <a:spcPts val="0"/>
              </a:spcBef>
              <a:spcAft>
                <a:spcPts val="0"/>
              </a:spcAft>
            </a:pPr>
            <a:r>
              <a:rPr sz="1050" b="1" i="0">
                <a:solidFill>
                  <a:srgbClr val="FFFFFF"/>
                </a:solidFill>
              </a:rPr>
              <a:t>NIR + Visible dual channel</a:t>
            </a:r>
          </a:p>
        </p:txBody>
      </p:sp>
      <p:sp>
        <p:nvSpPr>
          <p:cNvPr id="42" name="Rectangle 41"/>
          <p:cNvSpPr/>
          <p:nvPr/>
        </p:nvSpPr>
        <p:spPr>
          <a:xfrm>
            <a:off x="3127248" y="5065776"/>
            <a:ext cx="8686800" cy="658368"/>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3236976" y="5129784"/>
            <a:ext cx="8522208" cy="548640"/>
          </a:xfrm>
          <a:prstGeom prst="rect">
            <a:avLst/>
          </a:prstGeom>
          <a:noFill/>
        </p:spPr>
        <p:txBody>
          <a:bodyPr wrap="square">
            <a:spAutoFit/>
          </a:bodyPr>
          <a:lstStyle/>
          <a:p>
            <a:pPr algn="l">
              <a:spcBef>
                <a:spcPts val="0"/>
              </a:spcBef>
              <a:spcAft>
                <a:spcPts val="0"/>
              </a:spcAft>
            </a:pPr>
            <a:r>
              <a:rPr sz="1000" b="0" i="0">
                <a:solidFill>
                  <a:srgbClr val="101010"/>
                </a:solidFill>
              </a:rPr>
              <a:t>NIR (J/H/K) for young planet thermal emission and disk science. Visible (600–1000 nm) for rocky planets in reflected light. Separate pol. optics per channel mean they are never used simultaneously. HWP achromaticity limits: use separate optimised HWPs per channel.</a:t>
            </a:r>
          </a:p>
        </p:txBody>
      </p:sp>
      <p:sp>
        <p:nvSpPr>
          <p:cNvPr id="44" name="Rectangle 43"/>
          <p:cNvSpPr/>
          <p:nvPr/>
        </p:nvSpPr>
        <p:spPr>
          <a:xfrm>
            <a:off x="228600" y="5815584"/>
            <a:ext cx="411480" cy="694944"/>
          </a:xfrm>
          <a:prstGeom prst="rect">
            <a:avLst/>
          </a:prstGeom>
          <a:solidFill>
            <a:srgbClr val="007A7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5" name="TextBox 44"/>
          <p:cNvSpPr txBox="1"/>
          <p:nvPr/>
        </p:nvSpPr>
        <p:spPr>
          <a:xfrm>
            <a:off x="228600" y="5815584"/>
            <a:ext cx="411480" cy="694944"/>
          </a:xfrm>
          <a:prstGeom prst="rect">
            <a:avLst/>
          </a:prstGeom>
          <a:noFill/>
        </p:spPr>
        <p:txBody>
          <a:bodyPr wrap="square">
            <a:spAutoFit/>
          </a:bodyPr>
          <a:lstStyle/>
          <a:p>
            <a:pPr algn="ctr">
              <a:spcBef>
                <a:spcPts val="0"/>
              </a:spcBef>
              <a:spcAft>
                <a:spcPts val="0"/>
              </a:spcAft>
            </a:pPr>
            <a:r>
              <a:rPr sz="2000" b="1" i="0">
                <a:solidFill>
                  <a:srgbClr val="FFFFFF"/>
                </a:solidFill>
              </a:rPr>
              <a:t>7</a:t>
            </a:r>
          </a:p>
        </p:txBody>
      </p:sp>
      <p:sp>
        <p:nvSpPr>
          <p:cNvPr id="46" name="Rectangle 45"/>
          <p:cNvSpPr/>
          <p:nvPr/>
        </p:nvSpPr>
        <p:spPr>
          <a:xfrm>
            <a:off x="694944" y="5815584"/>
            <a:ext cx="2377440" cy="694944"/>
          </a:xfrm>
          <a:prstGeom prst="rect">
            <a:avLst/>
          </a:prstGeom>
          <a:solidFill>
            <a:srgbClr val="007A7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TextBox 46"/>
          <p:cNvSpPr txBox="1"/>
          <p:nvPr/>
        </p:nvSpPr>
        <p:spPr>
          <a:xfrm>
            <a:off x="758952" y="5870448"/>
            <a:ext cx="2267712" cy="603504"/>
          </a:xfrm>
          <a:prstGeom prst="rect">
            <a:avLst/>
          </a:prstGeom>
          <a:noFill/>
        </p:spPr>
        <p:txBody>
          <a:bodyPr wrap="square">
            <a:spAutoFit/>
          </a:bodyPr>
          <a:lstStyle/>
          <a:p>
            <a:pPr algn="l">
              <a:spcBef>
                <a:spcPts val="0"/>
              </a:spcBef>
              <a:spcAft>
                <a:spcPts val="0"/>
              </a:spcAft>
            </a:pPr>
            <a:r>
              <a:rPr sz="1050" b="1" i="0">
                <a:solidFill>
                  <a:srgbClr val="FFFFFF"/>
                </a:solidFill>
              </a:rPr>
              <a:t>Modulator BEFORE AO — a common question</a:t>
            </a:r>
          </a:p>
        </p:txBody>
      </p:sp>
      <p:sp>
        <p:nvSpPr>
          <p:cNvPr id="48" name="Rectangle 47"/>
          <p:cNvSpPr/>
          <p:nvPr/>
        </p:nvSpPr>
        <p:spPr>
          <a:xfrm>
            <a:off x="3127248" y="5815584"/>
            <a:ext cx="8686800" cy="658368"/>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TextBox 48"/>
          <p:cNvSpPr txBox="1"/>
          <p:nvPr/>
        </p:nvSpPr>
        <p:spPr>
          <a:xfrm>
            <a:off x="3236976" y="5879592"/>
            <a:ext cx="8522208" cy="548640"/>
          </a:xfrm>
          <a:prstGeom prst="rect">
            <a:avLst/>
          </a:prstGeom>
          <a:noFill/>
        </p:spPr>
        <p:txBody>
          <a:bodyPr wrap="square">
            <a:spAutoFit/>
          </a:bodyPr>
          <a:lstStyle/>
          <a:p>
            <a:pPr algn="l">
              <a:spcBef>
                <a:spcPts val="0"/>
              </a:spcBef>
              <a:spcAft>
                <a:spcPts val="0"/>
              </a:spcAft>
            </a:pPr>
            <a:r>
              <a:rPr sz="1000" b="0" i="0">
                <a:solidFill>
                  <a:srgbClr val="101010"/>
                </a:solidFill>
              </a:rPr>
              <a:t>Modulator at intermediate focus is not going to happen. The real open question is whether it can go before M6 — modulating as fast as possible there would not interfere with AO at kHz. Validated principle: de Juan Ovelar et al. 2014 + SPHERE heritage.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ELT-Specific Challenges</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Why ELT polarimetry is harder than at 8m telescopes — Anche et al. 2023</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14</a:t>
            </a:r>
          </a:p>
        </p:txBody>
      </p:sp>
      <p:sp>
        <p:nvSpPr>
          <p:cNvPr id="8" name="Rectangle 7"/>
          <p:cNvSpPr/>
          <p:nvPr/>
        </p:nvSpPr>
        <p:spPr>
          <a:xfrm>
            <a:off x="228600" y="1325880"/>
            <a:ext cx="11704320" cy="521208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320040" y="1417320"/>
            <a:ext cx="5669280" cy="3200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411480" y="1435608"/>
            <a:ext cx="5486400" cy="274320"/>
          </a:xfrm>
          <a:prstGeom prst="rect">
            <a:avLst/>
          </a:prstGeom>
          <a:noFill/>
        </p:spPr>
        <p:txBody>
          <a:bodyPr wrap="square">
            <a:spAutoFit/>
          </a:bodyPr>
          <a:lstStyle/>
          <a:p>
            <a:pPr algn="l"/>
            <a:r>
              <a:rPr sz="1300" b="1" i="0">
                <a:solidFill>
                  <a:srgbClr val="FFFFFF"/>
                </a:solidFill>
              </a:rPr>
              <a:t>🔴  Fast focal ratio F/0.9 vs. F/4</a:t>
            </a:r>
          </a:p>
        </p:txBody>
      </p:sp>
      <p:sp>
        <p:nvSpPr>
          <p:cNvPr id="11" name="TextBox 10"/>
          <p:cNvSpPr txBox="1"/>
          <p:nvPr/>
        </p:nvSpPr>
        <p:spPr>
          <a:xfrm>
            <a:off x="411480" y="1755648"/>
            <a:ext cx="5486400" cy="2011680"/>
          </a:xfrm>
          <a:prstGeom prst="rect">
            <a:avLst/>
          </a:prstGeom>
          <a:noFill/>
        </p:spPr>
        <p:txBody>
          <a:bodyPr wrap="square">
            <a:spAutoFit/>
          </a:bodyPr>
          <a:lstStyle/>
          <a:p>
            <a:pPr algn="l"/>
            <a:r>
              <a:rPr sz="1100">
                <a:solidFill>
                  <a:srgbClr val="000000"/>
                </a:solidFill>
              </a:rPr>
              <a:t>•  Polarisation aberrations (not simple beam shifts) scale as 1/f² → ~20× worse than SPHERE</a:t>
            </a:r>
          </a:p>
          <a:p>
            <a:pPr algn="l"/>
            <a:r>
              <a:rPr sz="1100">
                <a:solidFill>
                  <a:srgbClr val="000000"/>
                </a:solidFill>
              </a:rPr>
              <a:t>•  Polarisation aberrations (Anche 2023): retardance defocus and tilt much larger</a:t>
            </a:r>
          </a:p>
          <a:p>
            <a:pPr algn="l"/>
            <a:r>
              <a:rPr sz="1100">
                <a:solidFill>
                  <a:srgbClr val="000000"/>
                </a:solidFill>
              </a:rPr>
              <a:t>•  Creates azimuthal polarisation structure in PSF that mimics disk signal</a:t>
            </a:r>
          </a:p>
          <a:p>
            <a:pPr algn="l"/>
            <a:r>
              <a:rPr sz="1100">
                <a:solidFill>
                  <a:srgbClr val="000000"/>
                </a:solidFill>
              </a:rPr>
              <a:t>•  Peak contrast limited to ~10⁻⁵ at H/K bands from polarisation aberrations alone</a:t>
            </a:r>
          </a:p>
        </p:txBody>
      </p:sp>
      <p:sp>
        <p:nvSpPr>
          <p:cNvPr id="12" name="Rectangle 11"/>
          <p:cNvSpPr/>
          <p:nvPr/>
        </p:nvSpPr>
        <p:spPr>
          <a:xfrm>
            <a:off x="6263640" y="1417320"/>
            <a:ext cx="5669280" cy="3200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355080" y="1435608"/>
            <a:ext cx="5486400" cy="274320"/>
          </a:xfrm>
          <a:prstGeom prst="rect">
            <a:avLst/>
          </a:prstGeom>
          <a:noFill/>
        </p:spPr>
        <p:txBody>
          <a:bodyPr wrap="square">
            <a:spAutoFit/>
          </a:bodyPr>
          <a:lstStyle/>
          <a:p>
            <a:pPr algn="l"/>
            <a:r>
              <a:rPr sz="1300" b="1" i="0">
                <a:solidFill>
                  <a:srgbClr val="FFFFFF"/>
                </a:solidFill>
              </a:rPr>
              <a:t>🔴  M4 + M5 + M6 at Nasmyth platform</a:t>
            </a:r>
          </a:p>
        </p:txBody>
      </p:sp>
      <p:sp>
        <p:nvSpPr>
          <p:cNvPr id="14" name="TextBox 13"/>
          <p:cNvSpPr txBox="1"/>
          <p:nvPr/>
        </p:nvSpPr>
        <p:spPr>
          <a:xfrm>
            <a:off x="6355080" y="1755648"/>
            <a:ext cx="5486400" cy="2011680"/>
          </a:xfrm>
          <a:prstGeom prst="rect">
            <a:avLst/>
          </a:prstGeom>
          <a:noFill/>
        </p:spPr>
        <p:txBody>
          <a:bodyPr wrap="square">
            <a:spAutoFit/>
          </a:bodyPr>
          <a:lstStyle/>
          <a:p>
            <a:pPr algn="l"/>
            <a:r>
              <a:rPr sz="1100">
                <a:solidFill>
                  <a:srgbClr val="000000"/>
                </a:solidFill>
              </a:rPr>
              <a:t>•  Both mirrors introduce IP; M4 and M5 angles change with pointing</a:t>
            </a:r>
          </a:p>
          <a:p>
            <a:pPr algn="l"/>
            <a:r>
              <a:rPr sz="1100">
                <a:solidFill>
                  <a:srgbClr val="000000"/>
                </a:solidFill>
              </a:rPr>
              <a:t>•  IP from these must be modelled and subtracted to reach 10⁻³ level</a:t>
            </a:r>
          </a:p>
          <a:p>
            <a:pPr algn="l"/>
            <a:r>
              <a:rPr sz="1100">
                <a:solidFill>
                  <a:srgbClr val="000000"/>
                </a:solidFill>
              </a:rPr>
              <a:t>•  Silver-coated mirrors have wavelength-dependent retardance → complex IP spectrum</a:t>
            </a:r>
          </a:p>
          <a:p>
            <a:pPr algn="l"/>
            <a:r>
              <a:rPr sz="1100">
                <a:solidFill>
                  <a:srgbClr val="000000"/>
                </a:solidFill>
              </a:rPr>
              <a:t>•  Mitigation: place HWP before M4 (as far upstream as possible in PCS optical path)</a:t>
            </a:r>
          </a:p>
        </p:txBody>
      </p:sp>
      <p:sp>
        <p:nvSpPr>
          <p:cNvPr id="15" name="Rectangle 14"/>
          <p:cNvSpPr/>
          <p:nvPr/>
        </p:nvSpPr>
        <p:spPr>
          <a:xfrm>
            <a:off x="320040" y="3886200"/>
            <a:ext cx="5669280" cy="3200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11480" y="3904488"/>
            <a:ext cx="5486400" cy="274320"/>
          </a:xfrm>
          <a:prstGeom prst="rect">
            <a:avLst/>
          </a:prstGeom>
          <a:noFill/>
        </p:spPr>
        <p:txBody>
          <a:bodyPr wrap="square">
            <a:spAutoFit/>
          </a:bodyPr>
          <a:lstStyle/>
          <a:p>
            <a:pPr algn="l"/>
            <a:r>
              <a:rPr sz="1300" b="1" i="0">
                <a:solidFill>
                  <a:srgbClr val="FFFFFF"/>
                </a:solidFill>
              </a:rPr>
              <a:t>🔴  Segmented primary M1</a:t>
            </a:r>
          </a:p>
        </p:txBody>
      </p:sp>
      <p:sp>
        <p:nvSpPr>
          <p:cNvPr id="17" name="TextBox 16"/>
          <p:cNvSpPr txBox="1"/>
          <p:nvPr/>
        </p:nvSpPr>
        <p:spPr>
          <a:xfrm>
            <a:off x="411480" y="4224528"/>
            <a:ext cx="5486400" cy="769441"/>
          </a:xfrm>
          <a:prstGeom prst="rect">
            <a:avLst/>
          </a:prstGeom>
          <a:noFill/>
        </p:spPr>
        <p:txBody>
          <a:bodyPr wrap="square">
            <a:spAutoFit/>
          </a:bodyPr>
          <a:lstStyle/>
          <a:p>
            <a:pPr algn="l"/>
            <a:r>
              <a:rPr sz="1100" dirty="0">
                <a:solidFill>
                  <a:srgbClr val="000000"/>
                </a:solidFill>
              </a:rPr>
              <a:t xml:space="preserve">•  Segment-to-segment coating variation → non-uniform pupil </a:t>
            </a:r>
            <a:r>
              <a:rPr sz="1100" dirty="0" err="1">
                <a:solidFill>
                  <a:srgbClr val="000000"/>
                </a:solidFill>
              </a:rPr>
              <a:t>polarisation</a:t>
            </a:r>
            <a:endParaRPr sz="1100" dirty="0">
              <a:solidFill>
                <a:srgbClr val="000000"/>
              </a:solidFill>
            </a:endParaRPr>
          </a:p>
          <a:p>
            <a:pPr algn="l"/>
            <a:r>
              <a:rPr sz="1100" dirty="0">
                <a:solidFill>
                  <a:srgbClr val="000000"/>
                </a:solidFill>
              </a:rPr>
              <a:t xml:space="preserve">•  Missing segments, edge diffraction create extra </a:t>
            </a:r>
            <a:r>
              <a:rPr sz="1100" dirty="0" err="1">
                <a:solidFill>
                  <a:srgbClr val="000000"/>
                </a:solidFill>
              </a:rPr>
              <a:t>polarisation</a:t>
            </a:r>
            <a:r>
              <a:rPr sz="1100" dirty="0">
                <a:solidFill>
                  <a:srgbClr val="000000"/>
                </a:solidFill>
              </a:rPr>
              <a:t xml:space="preserve"> structure</a:t>
            </a:r>
          </a:p>
          <a:p>
            <a:pPr algn="l"/>
            <a:r>
              <a:rPr sz="1100" dirty="0">
                <a:solidFill>
                  <a:srgbClr val="000000"/>
                </a:solidFill>
              </a:rPr>
              <a:t>•  A</a:t>
            </a:r>
            <a:r>
              <a:rPr lang="en-AU" sz="1100" dirty="0" err="1">
                <a:solidFill>
                  <a:srgbClr val="000000"/>
                </a:solidFill>
              </a:rPr>
              <a:t>shcraft</a:t>
            </a:r>
            <a:r>
              <a:rPr sz="1100" dirty="0">
                <a:solidFill>
                  <a:srgbClr val="000000"/>
                </a:solidFill>
              </a:rPr>
              <a:t xml:space="preserve"> 202</a:t>
            </a:r>
            <a:r>
              <a:rPr lang="en-AU" sz="1100" dirty="0">
                <a:solidFill>
                  <a:srgbClr val="000000"/>
                </a:solidFill>
              </a:rPr>
              <a:t>5</a:t>
            </a:r>
            <a:r>
              <a:rPr sz="1100" dirty="0">
                <a:solidFill>
                  <a:srgbClr val="000000"/>
                </a:solidFill>
              </a:rPr>
              <a:t>: simulations include segment errors and coating non-uniformity</a:t>
            </a:r>
          </a:p>
          <a:p>
            <a:pPr algn="l"/>
            <a:r>
              <a:rPr sz="1100" dirty="0">
                <a:solidFill>
                  <a:srgbClr val="000000"/>
                </a:solidFill>
              </a:rPr>
              <a:t xml:space="preserve">•  May require spatial modelling of pupil </a:t>
            </a:r>
            <a:r>
              <a:rPr sz="1100" dirty="0" err="1">
                <a:solidFill>
                  <a:srgbClr val="000000"/>
                </a:solidFill>
              </a:rPr>
              <a:t>polarisation</a:t>
            </a:r>
            <a:r>
              <a:rPr lang="en-AU" sz="1100" dirty="0">
                <a:solidFill>
                  <a:srgbClr val="000000"/>
                </a:solidFill>
              </a:rPr>
              <a:t>,</a:t>
            </a:r>
            <a:r>
              <a:rPr sz="1100" dirty="0">
                <a:solidFill>
                  <a:srgbClr val="000000"/>
                </a:solidFill>
              </a:rPr>
              <a:t xml:space="preserve"> complex calibration</a:t>
            </a:r>
          </a:p>
        </p:txBody>
      </p:sp>
      <p:sp>
        <p:nvSpPr>
          <p:cNvPr id="18" name="Rectangle 17"/>
          <p:cNvSpPr/>
          <p:nvPr/>
        </p:nvSpPr>
        <p:spPr>
          <a:xfrm>
            <a:off x="6263640" y="3886200"/>
            <a:ext cx="5669280" cy="3200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6355080" y="3904488"/>
            <a:ext cx="5486400" cy="274320"/>
          </a:xfrm>
          <a:prstGeom prst="rect">
            <a:avLst/>
          </a:prstGeom>
          <a:noFill/>
        </p:spPr>
        <p:txBody>
          <a:bodyPr wrap="square">
            <a:spAutoFit/>
          </a:bodyPr>
          <a:lstStyle/>
          <a:p>
            <a:pPr algn="l"/>
            <a:r>
              <a:rPr sz="1300" b="1" i="0">
                <a:solidFill>
                  <a:srgbClr val="FFFFFF"/>
                </a:solidFill>
              </a:rPr>
              <a:t>🔴  Scale &amp; AO complexity</a:t>
            </a:r>
          </a:p>
        </p:txBody>
      </p:sp>
      <p:sp>
        <p:nvSpPr>
          <p:cNvPr id="20" name="TextBox 19"/>
          <p:cNvSpPr txBox="1"/>
          <p:nvPr/>
        </p:nvSpPr>
        <p:spPr>
          <a:xfrm>
            <a:off x="6355080" y="4224528"/>
            <a:ext cx="5486400" cy="2011680"/>
          </a:xfrm>
          <a:prstGeom prst="rect">
            <a:avLst/>
          </a:prstGeom>
          <a:noFill/>
        </p:spPr>
        <p:txBody>
          <a:bodyPr wrap="square">
            <a:spAutoFit/>
          </a:bodyPr>
          <a:lstStyle/>
          <a:p>
            <a:pPr algn="l"/>
            <a:r>
              <a:rPr sz="1100">
                <a:solidFill>
                  <a:srgbClr val="000000"/>
                </a:solidFill>
              </a:rPr>
              <a:t>•  ELT: 39m primary, &gt;6000 DM actuators, ~10× more sub-apertures than SPHERE</a:t>
            </a:r>
          </a:p>
          <a:p>
            <a:pPr algn="l"/>
            <a:r>
              <a:rPr sz="1100">
                <a:solidFill>
                  <a:srgbClr val="000000"/>
                </a:solidFill>
              </a:rPr>
              <a:t>•  AO residuals at ELT are different in character from 8m → need to validate PDI model</a:t>
            </a:r>
          </a:p>
          <a:p>
            <a:pPr algn="l"/>
            <a:r>
              <a:rPr sz="1100">
                <a:solidFill>
                  <a:srgbClr val="000000"/>
                </a:solidFill>
              </a:rPr>
              <a:t>•  NCPA (non-common-path aberrations) harder to control at ELT scale</a:t>
            </a:r>
          </a:p>
          <a:p>
            <a:pPr algn="l"/>
            <a:r>
              <a:rPr sz="1100">
                <a:solidFill>
                  <a:srgbClr val="000000"/>
                </a:solidFill>
              </a:rPr>
              <a:t>•  Much larger data volumes and calibration overheads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Proposed PCS Polarimetry Architecture</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Design choices informed by trade study</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15</a:t>
            </a:r>
          </a:p>
        </p:txBody>
      </p:sp>
      <p:sp>
        <p:nvSpPr>
          <p:cNvPr id="8" name="TextBox 7"/>
          <p:cNvSpPr txBox="1"/>
          <p:nvPr/>
        </p:nvSpPr>
        <p:spPr>
          <a:xfrm>
            <a:off x="320040" y="1280160"/>
            <a:ext cx="11521440" cy="347472"/>
          </a:xfrm>
          <a:prstGeom prst="rect">
            <a:avLst/>
          </a:prstGeom>
          <a:noFill/>
        </p:spPr>
        <p:txBody>
          <a:bodyPr wrap="square">
            <a:spAutoFit/>
          </a:bodyPr>
          <a:lstStyle/>
          <a:p>
            <a:pPr algn="l"/>
            <a:r>
              <a:rPr sz="1400" b="0" i="1">
                <a:solidFill>
                  <a:srgbClr val="1F497D"/>
                </a:solidFill>
              </a:rPr>
              <a:t>Based on lessons from all 7 instruments, the following architecture is proposed for PCS:</a:t>
            </a:r>
          </a:p>
        </p:txBody>
      </p:sp>
      <p:sp>
        <p:nvSpPr>
          <p:cNvPr id="9" name="Rectangle 8"/>
          <p:cNvSpPr/>
          <p:nvPr/>
        </p:nvSpPr>
        <p:spPr>
          <a:xfrm>
            <a:off x="228600" y="1737360"/>
            <a:ext cx="2103120" cy="713232"/>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274320" y="1901952"/>
            <a:ext cx="2011680" cy="411480"/>
          </a:xfrm>
          <a:prstGeom prst="rect">
            <a:avLst/>
          </a:prstGeom>
          <a:noFill/>
        </p:spPr>
        <p:txBody>
          <a:bodyPr wrap="square">
            <a:spAutoFit/>
          </a:bodyPr>
          <a:lstStyle/>
          <a:p>
            <a:pPr algn="ctr"/>
            <a:r>
              <a:rPr sz="1200" b="1" i="0">
                <a:solidFill>
                  <a:srgbClr val="FFFFFF"/>
                </a:solidFill>
              </a:rPr>
              <a:t>HWP Modulator</a:t>
            </a:r>
          </a:p>
        </p:txBody>
      </p:sp>
      <p:sp>
        <p:nvSpPr>
          <p:cNvPr id="11" name="Rectangle 10"/>
          <p:cNvSpPr/>
          <p:nvPr/>
        </p:nvSpPr>
        <p:spPr>
          <a:xfrm>
            <a:off x="2377440" y="1737360"/>
            <a:ext cx="9555480" cy="71323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2468880" y="1783080"/>
            <a:ext cx="9372600" cy="430887"/>
          </a:xfrm>
          <a:prstGeom prst="rect">
            <a:avLst/>
          </a:prstGeom>
          <a:noFill/>
        </p:spPr>
        <p:txBody>
          <a:bodyPr wrap="square">
            <a:spAutoFit/>
          </a:bodyPr>
          <a:lstStyle/>
          <a:p>
            <a:pPr algn="l"/>
            <a:r>
              <a:rPr sz="1100" b="0" i="0" dirty="0">
                <a:solidFill>
                  <a:srgbClr val="000000"/>
                </a:solidFill>
              </a:rPr>
              <a:t xml:space="preserve">Located </a:t>
            </a:r>
            <a:r>
              <a:rPr lang="en-AU" sz="1100" b="0" i="0" dirty="0">
                <a:solidFill>
                  <a:srgbClr val="000000"/>
                </a:solidFill>
              </a:rPr>
              <a:t>after</a:t>
            </a:r>
            <a:r>
              <a:rPr sz="1100" b="0" i="0" dirty="0">
                <a:solidFill>
                  <a:srgbClr val="000000"/>
                </a:solidFill>
              </a:rPr>
              <a:t xml:space="preserve"> M</a:t>
            </a:r>
            <a:r>
              <a:rPr lang="en-AU" sz="1100" b="0" i="0" dirty="0">
                <a:solidFill>
                  <a:srgbClr val="000000"/>
                </a:solidFill>
              </a:rPr>
              <a:t>5</a:t>
            </a:r>
            <a:r>
              <a:rPr sz="1100" b="0" i="0" dirty="0">
                <a:solidFill>
                  <a:srgbClr val="000000"/>
                </a:solidFill>
              </a:rPr>
              <a:t>/M</a:t>
            </a:r>
            <a:r>
              <a:rPr lang="en-AU" sz="1100" b="0" i="0" dirty="0">
                <a:solidFill>
                  <a:srgbClr val="000000"/>
                </a:solidFill>
              </a:rPr>
              <a:t>6</a:t>
            </a:r>
            <a:r>
              <a:rPr sz="1100" b="0" i="0" dirty="0">
                <a:solidFill>
                  <a:srgbClr val="000000"/>
                </a:solidFill>
              </a:rPr>
              <a:t xml:space="preserve"> (</a:t>
            </a:r>
            <a:r>
              <a:rPr lang="en-AU" sz="1100" b="0" i="0" dirty="0">
                <a:solidFill>
                  <a:srgbClr val="000000"/>
                </a:solidFill>
              </a:rPr>
              <a:t xml:space="preserve">but still </a:t>
            </a:r>
            <a:r>
              <a:rPr sz="1100" b="0" i="0" dirty="0">
                <a:solidFill>
                  <a:srgbClr val="000000"/>
                </a:solidFill>
              </a:rPr>
              <a:t>as early in beam as possible). NOTE: even this placement is not settled — upstream of M4/M5 won't happen, and before-M6 remains a real open question.
Rotation as fast as possible; achromatic design; retardance 180° ± 1° across J–K</a:t>
            </a:r>
          </a:p>
        </p:txBody>
      </p:sp>
      <p:sp>
        <p:nvSpPr>
          <p:cNvPr id="13" name="Rectangle 12"/>
          <p:cNvSpPr/>
          <p:nvPr/>
        </p:nvSpPr>
        <p:spPr>
          <a:xfrm>
            <a:off x="228600" y="2542032"/>
            <a:ext cx="2103120" cy="713232"/>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274320" y="2706624"/>
            <a:ext cx="2011680" cy="411480"/>
          </a:xfrm>
          <a:prstGeom prst="rect">
            <a:avLst/>
          </a:prstGeom>
          <a:noFill/>
        </p:spPr>
        <p:txBody>
          <a:bodyPr wrap="square">
            <a:spAutoFit/>
          </a:bodyPr>
          <a:lstStyle/>
          <a:p>
            <a:pPr algn="ctr"/>
            <a:r>
              <a:rPr sz="1200" b="1" i="0">
                <a:solidFill>
                  <a:srgbClr val="FFFFFF"/>
                </a:solidFill>
              </a:rPr>
              <a:t>Beam Splitter</a:t>
            </a:r>
          </a:p>
        </p:txBody>
      </p:sp>
      <p:sp>
        <p:nvSpPr>
          <p:cNvPr id="15" name="Rectangle 14"/>
          <p:cNvSpPr/>
          <p:nvPr/>
        </p:nvSpPr>
        <p:spPr>
          <a:xfrm>
            <a:off x="2377440" y="2542032"/>
            <a:ext cx="9555480" cy="71323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2468880" y="2587752"/>
            <a:ext cx="9372600" cy="640080"/>
          </a:xfrm>
          <a:prstGeom prst="rect">
            <a:avLst/>
          </a:prstGeom>
          <a:noFill/>
        </p:spPr>
        <p:txBody>
          <a:bodyPr wrap="square">
            <a:spAutoFit/>
          </a:bodyPr>
          <a:lstStyle/>
          <a:p>
            <a:pPr algn="l"/>
            <a:r>
              <a:rPr sz="1100" b="0" i="0">
                <a:solidFill>
                  <a:srgbClr val="000000"/>
                </a:solidFill>
              </a:rPr>
              <a:t>Wollaston prism in pupil plane (NIR)
Dual-beam simultaneous I⊥ and I∥ on same detector or adjacent detectors
May be several beam-splitters at the back-ends of different arms; split states must be eigenvectors of the optical train between modulator and beam-splitter</a:t>
            </a:r>
          </a:p>
        </p:txBody>
      </p:sp>
      <p:sp>
        <p:nvSpPr>
          <p:cNvPr id="17" name="Rectangle 16"/>
          <p:cNvSpPr/>
          <p:nvPr/>
        </p:nvSpPr>
        <p:spPr>
          <a:xfrm>
            <a:off x="228600" y="3346704"/>
            <a:ext cx="2103120" cy="71323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274320" y="3511296"/>
            <a:ext cx="2011680" cy="411480"/>
          </a:xfrm>
          <a:prstGeom prst="rect">
            <a:avLst/>
          </a:prstGeom>
          <a:noFill/>
        </p:spPr>
        <p:txBody>
          <a:bodyPr wrap="square">
            <a:spAutoFit/>
          </a:bodyPr>
          <a:lstStyle/>
          <a:p>
            <a:pPr algn="ctr"/>
            <a:r>
              <a:rPr sz="1200" b="1" i="0">
                <a:solidFill>
                  <a:srgbClr val="FFFFFF"/>
                </a:solidFill>
              </a:rPr>
              <a:t>Derotator</a:t>
            </a:r>
          </a:p>
        </p:txBody>
      </p:sp>
      <p:sp>
        <p:nvSpPr>
          <p:cNvPr id="19" name="Rectangle 18"/>
          <p:cNvSpPr/>
          <p:nvPr/>
        </p:nvSpPr>
        <p:spPr>
          <a:xfrm>
            <a:off x="2377440" y="3346704"/>
            <a:ext cx="9555480" cy="71323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468880" y="3392424"/>
            <a:ext cx="9372600" cy="640080"/>
          </a:xfrm>
          <a:prstGeom prst="rect">
            <a:avLst/>
          </a:prstGeom>
          <a:noFill/>
        </p:spPr>
        <p:txBody>
          <a:bodyPr wrap="square">
            <a:spAutoFit/>
          </a:bodyPr>
          <a:lstStyle/>
          <a:p>
            <a:pPr algn="l"/>
            <a:r>
              <a:rPr sz="1100" b="0" i="0">
                <a:solidFill>
                  <a:srgbClr val="000000"/>
                </a:solidFill>
              </a:rPr>
              <a:t>Avoid angles near 45° operationally
Optimised silver or dielectric coatings; full Mueller matrix model per rotation state
Angles logged in all science and calibration data headers
Possible HWPs immediately before/after the K-mirror to manage polarisation state entering and leaving it</a:t>
            </a:r>
          </a:p>
        </p:txBody>
      </p:sp>
      <p:sp>
        <p:nvSpPr>
          <p:cNvPr id="21" name="Rectangle 20"/>
          <p:cNvSpPr/>
          <p:nvPr/>
        </p:nvSpPr>
        <p:spPr>
          <a:xfrm>
            <a:off x="228600" y="4151376"/>
            <a:ext cx="2103120" cy="713232"/>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274320" y="4315968"/>
            <a:ext cx="2011680" cy="411480"/>
          </a:xfrm>
          <a:prstGeom prst="rect">
            <a:avLst/>
          </a:prstGeom>
          <a:noFill/>
        </p:spPr>
        <p:txBody>
          <a:bodyPr wrap="square">
            <a:spAutoFit/>
          </a:bodyPr>
          <a:lstStyle/>
          <a:p>
            <a:pPr algn="ctr"/>
            <a:r>
              <a:rPr sz="1200" b="1" i="0">
                <a:solidFill>
                  <a:srgbClr val="FFFFFF"/>
                </a:solidFill>
              </a:rPr>
              <a:t>Calibration Pipeline</a:t>
            </a:r>
          </a:p>
        </p:txBody>
      </p:sp>
      <p:sp>
        <p:nvSpPr>
          <p:cNvPr id="23" name="Rectangle 22"/>
          <p:cNvSpPr/>
          <p:nvPr/>
        </p:nvSpPr>
        <p:spPr>
          <a:xfrm>
            <a:off x="2377440" y="4151376"/>
            <a:ext cx="9555480" cy="71323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2468880" y="4197096"/>
            <a:ext cx="9372600" cy="640080"/>
          </a:xfrm>
          <a:prstGeom prst="rect">
            <a:avLst/>
          </a:prstGeom>
          <a:noFill/>
        </p:spPr>
        <p:txBody>
          <a:bodyPr wrap="square">
            <a:spAutoFit/>
          </a:bodyPr>
          <a:lstStyle/>
          <a:p>
            <a:pPr algn="l"/>
            <a:r>
              <a:rPr sz="1100" b="0" i="0">
                <a:solidFill>
                  <a:srgbClr val="000000"/>
                </a:solidFill>
              </a:rPr>
              <a:t>Mueller matrix model of full ELT+PCS optical path
Internal source calibrations + unpolarised standard stars
IRDAP-style public pipeline from first light
Polarisation-aberration correction algorithm included</a:t>
            </a:r>
          </a:p>
        </p:txBody>
      </p:sp>
      <p:sp>
        <p:nvSpPr>
          <p:cNvPr id="25" name="Rectangle 24"/>
          <p:cNvSpPr/>
          <p:nvPr/>
        </p:nvSpPr>
        <p:spPr>
          <a:xfrm>
            <a:off x="228600" y="4956048"/>
            <a:ext cx="2103120" cy="713232"/>
          </a:xfrm>
          <a:prstGeom prst="rect">
            <a:avLst/>
          </a:prstGeom>
          <a:solidFill>
            <a:srgbClr val="3786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74320" y="5120640"/>
            <a:ext cx="2011680" cy="411480"/>
          </a:xfrm>
          <a:prstGeom prst="rect">
            <a:avLst/>
          </a:prstGeom>
          <a:noFill/>
        </p:spPr>
        <p:txBody>
          <a:bodyPr wrap="square">
            <a:spAutoFit/>
          </a:bodyPr>
          <a:lstStyle/>
          <a:p>
            <a:pPr algn="ctr"/>
            <a:r>
              <a:rPr sz="1200" b="1" i="0">
                <a:solidFill>
                  <a:srgbClr val="FFFFFF"/>
                </a:solidFill>
              </a:rPr>
              <a:t>Science Channels</a:t>
            </a:r>
          </a:p>
        </p:txBody>
      </p:sp>
      <p:sp>
        <p:nvSpPr>
          <p:cNvPr id="27" name="Rectangle 26"/>
          <p:cNvSpPr/>
          <p:nvPr/>
        </p:nvSpPr>
        <p:spPr>
          <a:xfrm>
            <a:off x="2377440" y="4956048"/>
            <a:ext cx="9555480" cy="71323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2468880" y="5001768"/>
            <a:ext cx="9372600" cy="640080"/>
          </a:xfrm>
          <a:prstGeom prst="rect">
            <a:avLst/>
          </a:prstGeom>
          <a:noFill/>
        </p:spPr>
        <p:txBody>
          <a:bodyPr wrap="square">
            <a:spAutoFit/>
          </a:bodyPr>
          <a:lstStyle/>
          <a:p>
            <a:pPr algn="l"/>
            <a:r>
              <a:rPr sz="1100" b="0" i="0">
                <a:solidFill>
                  <a:srgbClr val="000000"/>
                </a:solidFill>
              </a:rPr>
              <a:t>NIR (J/H/K bands): dual-beam Wollaston imaging polarimeter
Visible (600–900 nm): dual-beam HWP-modulated imager
Secondary mode: IFS spectropolarimetry for companion characterisation</a:t>
            </a:r>
          </a:p>
        </p:txBody>
      </p:sp>
      <p:sp>
        <p:nvSpPr>
          <p:cNvPr id="29" name="Rectangle 28"/>
          <p:cNvSpPr/>
          <p:nvPr/>
        </p:nvSpPr>
        <p:spPr>
          <a:xfrm>
            <a:off x="228600" y="5760720"/>
            <a:ext cx="2103120" cy="713232"/>
          </a:xfrm>
          <a:prstGeom prst="rect">
            <a:avLst/>
          </a:prstGeom>
          <a:solidFill>
            <a:srgbClr val="70AD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0" name="TextBox 29"/>
          <p:cNvSpPr txBox="1"/>
          <p:nvPr/>
        </p:nvSpPr>
        <p:spPr>
          <a:xfrm>
            <a:off x="274320" y="5925312"/>
            <a:ext cx="2011680" cy="411480"/>
          </a:xfrm>
          <a:prstGeom prst="rect">
            <a:avLst/>
          </a:prstGeom>
          <a:noFill/>
        </p:spPr>
        <p:txBody>
          <a:bodyPr wrap="square">
            <a:spAutoFit/>
          </a:bodyPr>
          <a:lstStyle/>
          <a:p>
            <a:pPr algn="ctr"/>
            <a:r>
              <a:rPr sz="1200" b="1" i="0">
                <a:solidFill>
                  <a:srgbClr val="FFFFFF"/>
                </a:solidFill>
              </a:rPr>
              <a:t>Diagnostic</a:t>
            </a:r>
          </a:p>
        </p:txBody>
      </p:sp>
      <p:sp>
        <p:nvSpPr>
          <p:cNvPr id="31" name="Rectangle 30"/>
          <p:cNvSpPr/>
          <p:nvPr/>
        </p:nvSpPr>
        <p:spPr>
          <a:xfrm>
            <a:off x="2377440" y="5760720"/>
            <a:ext cx="9555480" cy="713232"/>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p:cNvSpPr txBox="1"/>
          <p:nvPr/>
        </p:nvSpPr>
        <p:spPr>
          <a:xfrm>
            <a:off x="2468880" y="5806440"/>
            <a:ext cx="9372600" cy="640080"/>
          </a:xfrm>
          <a:prstGeom prst="rect">
            <a:avLst/>
          </a:prstGeom>
          <a:noFill/>
        </p:spPr>
        <p:txBody>
          <a:bodyPr wrap="square">
            <a:spAutoFit/>
          </a:bodyPr>
          <a:lstStyle/>
          <a:p>
            <a:pPr algn="l"/>
            <a:r>
              <a:rPr sz="1100" b="0" i="0">
                <a:solidFill>
                  <a:srgbClr val="000000"/>
                </a:solidFill>
              </a:rPr>
              <a:t>Report Uphi images in all science outputs
Internal calibration source for routine checks
LLOWFS for post-coronagraphic wavefront monitoring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Next Steps</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PCS Polarimetry — immediate priorities</a:t>
            </a:r>
          </a:p>
        </p:txBody>
      </p:sp>
      <p:sp>
        <p:nvSpPr>
          <p:cNvPr id="8" name="Rectangle 7"/>
          <p:cNvSpPr/>
          <p:nvPr/>
        </p:nvSpPr>
        <p:spPr>
          <a:xfrm>
            <a:off x="228600" y="1280160"/>
            <a:ext cx="1828800" cy="187860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274320" y="1853700"/>
            <a:ext cx="1737360" cy="731520"/>
          </a:xfrm>
          <a:prstGeom prst="rect">
            <a:avLst/>
          </a:prstGeom>
          <a:noFill/>
        </p:spPr>
        <p:txBody>
          <a:bodyPr wrap="square">
            <a:spAutoFit/>
          </a:bodyPr>
          <a:lstStyle/>
          <a:p>
            <a:pPr algn="ctr"/>
            <a:r>
              <a:rPr sz="1300" b="1" i="0">
                <a:solidFill>
                  <a:srgbClr val="FFFFFF"/>
                </a:solidFill>
              </a:rPr>
              <a:t>Near term
(1–3 months)</a:t>
            </a:r>
          </a:p>
        </p:txBody>
      </p:sp>
      <p:sp>
        <p:nvSpPr>
          <p:cNvPr id="10" name="Rectangle 9"/>
          <p:cNvSpPr/>
          <p:nvPr/>
        </p:nvSpPr>
        <p:spPr>
          <a:xfrm>
            <a:off x="2103120" y="1280160"/>
            <a:ext cx="9829800" cy="178308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2194560" y="1717320"/>
            <a:ext cx="91440" cy="91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2377440" y="1625880"/>
            <a:ext cx="9418320" cy="338328"/>
          </a:xfrm>
          <a:prstGeom prst="rect">
            <a:avLst/>
          </a:prstGeom>
          <a:noFill/>
        </p:spPr>
        <p:txBody>
          <a:bodyPr wrap="square">
            <a:spAutoFit/>
          </a:bodyPr>
          <a:lstStyle/>
          <a:p>
            <a:pPr algn="l"/>
            <a:r>
              <a:rPr sz="1100" b="0" i="0">
                <a:solidFill>
                  <a:srgbClr val="000000"/>
                </a:solidFill>
              </a:rPr>
              <a:t>Finalise WP3.4 Polarimetry Management Plan and circulate for review</a:t>
            </a:r>
          </a:p>
        </p:txBody>
      </p:sp>
      <p:sp>
        <p:nvSpPr>
          <p:cNvPr id="13" name="Rectangle 12"/>
          <p:cNvSpPr/>
          <p:nvPr/>
        </p:nvSpPr>
        <p:spPr>
          <a:xfrm>
            <a:off x="2194560" y="2017320"/>
            <a:ext cx="91440" cy="91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2377440" y="1925880"/>
            <a:ext cx="9418320" cy="338328"/>
          </a:xfrm>
          <a:prstGeom prst="rect">
            <a:avLst/>
          </a:prstGeom>
          <a:noFill/>
        </p:spPr>
        <p:txBody>
          <a:bodyPr wrap="square">
            <a:spAutoFit/>
          </a:bodyPr>
          <a:lstStyle/>
          <a:p>
            <a:pPr algn="l"/>
            <a:r>
              <a:rPr sz="1100" b="0" i="0">
                <a:solidFill>
                  <a:srgbClr val="000000"/>
                </a:solidFill>
              </a:rPr>
              <a:t>Write detailed specification for HWP: retardance tolerance, wavelength range, position in beam</a:t>
            </a:r>
          </a:p>
        </p:txBody>
      </p:sp>
      <p:sp>
        <p:nvSpPr>
          <p:cNvPr id="15" name="Rectangle 14"/>
          <p:cNvSpPr/>
          <p:nvPr/>
        </p:nvSpPr>
        <p:spPr>
          <a:xfrm>
            <a:off x="2194560" y="2317320"/>
            <a:ext cx="91440" cy="91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2377440" y="2225880"/>
            <a:ext cx="9418320" cy="338328"/>
          </a:xfrm>
          <a:prstGeom prst="rect">
            <a:avLst/>
          </a:prstGeom>
          <a:noFill/>
        </p:spPr>
        <p:txBody>
          <a:bodyPr wrap="square">
            <a:spAutoFit/>
          </a:bodyPr>
          <a:lstStyle/>
          <a:p>
            <a:pPr algn="l"/>
            <a:r>
              <a:rPr sz="1100" b="0" i="0">
                <a:solidFill>
                  <a:srgbClr val="000000"/>
                </a:solidFill>
              </a:rPr>
              <a:t>Begin optical path analysis: model IP contributions from each ELT mirror (M1–M5) using Mueller calculus</a:t>
            </a:r>
          </a:p>
        </p:txBody>
      </p:sp>
      <p:sp>
        <p:nvSpPr>
          <p:cNvPr id="17" name="Rectangle 16"/>
          <p:cNvSpPr/>
          <p:nvPr/>
        </p:nvSpPr>
        <p:spPr>
          <a:xfrm>
            <a:off x="2194560" y="2617320"/>
            <a:ext cx="91440" cy="91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2377440" y="2525880"/>
            <a:ext cx="9418320" cy="338328"/>
          </a:xfrm>
          <a:prstGeom prst="rect">
            <a:avLst/>
          </a:prstGeom>
          <a:noFill/>
        </p:spPr>
        <p:txBody>
          <a:bodyPr wrap="square">
            <a:spAutoFit/>
          </a:bodyPr>
          <a:lstStyle/>
          <a:p>
            <a:pPr algn="l"/>
            <a:r>
              <a:rPr sz="1100" b="0" i="0">
                <a:solidFill>
                  <a:srgbClr val="000000"/>
                </a:solidFill>
              </a:rPr>
              <a:t>Review Anche et al. follow-up paper (when published) for ELT polarisation aberration simulations with segment errors</a:t>
            </a:r>
          </a:p>
        </p:txBody>
      </p:sp>
      <p:sp>
        <p:nvSpPr>
          <p:cNvPr id="19" name="Rectangle 18"/>
          <p:cNvSpPr/>
          <p:nvPr/>
        </p:nvSpPr>
        <p:spPr>
          <a:xfrm>
            <a:off x="2194560" y="2917320"/>
            <a:ext cx="91440" cy="91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377440" y="2825880"/>
            <a:ext cx="9418320" cy="338328"/>
          </a:xfrm>
          <a:prstGeom prst="rect">
            <a:avLst/>
          </a:prstGeom>
          <a:noFill/>
        </p:spPr>
        <p:txBody>
          <a:bodyPr wrap="square">
            <a:spAutoFit/>
          </a:bodyPr>
          <a:lstStyle/>
          <a:p>
            <a:pPr algn="l"/>
            <a:r>
              <a:rPr sz="1100" b="0" i="0">
                <a:solidFill>
                  <a:srgbClr val="000000"/>
                </a:solidFill>
              </a:rPr>
              <a:t>Identify and contact Rob van Holstein (van Holstein et al.) regarding IRDAP applicability to ELT/PCS</a:t>
            </a:r>
          </a:p>
        </p:txBody>
      </p:sp>
      <p:sp>
        <p:nvSpPr>
          <p:cNvPr id="21" name="Rectangle 20"/>
          <p:cNvSpPr/>
          <p:nvPr/>
        </p:nvSpPr>
        <p:spPr>
          <a:xfrm>
            <a:off x="228600" y="3200400"/>
            <a:ext cx="1828800" cy="178308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274320" y="3719460"/>
            <a:ext cx="1737360" cy="731520"/>
          </a:xfrm>
          <a:prstGeom prst="rect">
            <a:avLst/>
          </a:prstGeom>
          <a:noFill/>
        </p:spPr>
        <p:txBody>
          <a:bodyPr wrap="square">
            <a:spAutoFit/>
          </a:bodyPr>
          <a:lstStyle/>
          <a:p>
            <a:pPr algn="ctr"/>
            <a:r>
              <a:rPr sz="1300" b="1" i="0">
                <a:solidFill>
                  <a:srgbClr val="FFFFFF"/>
                </a:solidFill>
              </a:rPr>
              <a:t>Medium term
(3–6 months)</a:t>
            </a:r>
          </a:p>
        </p:txBody>
      </p:sp>
      <p:sp>
        <p:nvSpPr>
          <p:cNvPr id="23" name="Rectangle 22"/>
          <p:cNvSpPr/>
          <p:nvPr/>
        </p:nvSpPr>
        <p:spPr>
          <a:xfrm>
            <a:off x="2103120" y="3295920"/>
            <a:ext cx="9829800" cy="157860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Rectangle 23"/>
          <p:cNvSpPr/>
          <p:nvPr/>
        </p:nvSpPr>
        <p:spPr>
          <a:xfrm>
            <a:off x="2194560" y="343308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2377440" y="3341640"/>
            <a:ext cx="9418320" cy="338328"/>
          </a:xfrm>
          <a:prstGeom prst="rect">
            <a:avLst/>
          </a:prstGeom>
          <a:noFill/>
        </p:spPr>
        <p:txBody>
          <a:bodyPr wrap="square">
            <a:spAutoFit/>
          </a:bodyPr>
          <a:lstStyle/>
          <a:p>
            <a:pPr algn="l"/>
            <a:r>
              <a:rPr sz="1100" b="0" i="0">
                <a:solidFill>
                  <a:srgbClr val="000000"/>
                </a:solidFill>
              </a:rPr>
              <a:t>Deliver Mueller matrix sensitivity analysis: what level of calibration is needed to reach 10⁻³ IP correction?</a:t>
            </a:r>
          </a:p>
        </p:txBody>
      </p:sp>
      <p:sp>
        <p:nvSpPr>
          <p:cNvPr id="26" name="Rectangle 25"/>
          <p:cNvSpPr/>
          <p:nvPr/>
        </p:nvSpPr>
        <p:spPr>
          <a:xfrm>
            <a:off x="2194560" y="373308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2377440" y="3641640"/>
            <a:ext cx="9418320" cy="338328"/>
          </a:xfrm>
          <a:prstGeom prst="rect">
            <a:avLst/>
          </a:prstGeom>
          <a:noFill/>
        </p:spPr>
        <p:txBody>
          <a:bodyPr wrap="square">
            <a:spAutoFit/>
          </a:bodyPr>
          <a:lstStyle/>
          <a:p>
            <a:pPr algn="l"/>
            <a:r>
              <a:rPr sz="1100" b="0" i="0">
                <a:solidFill>
                  <a:srgbClr val="000000"/>
                </a:solidFill>
              </a:rPr>
              <a:t>Evaluate beam-splitting options in detail: Wollaston vs. cube beam splitter vs. polarisation grating + QWP</a:t>
            </a:r>
          </a:p>
        </p:txBody>
      </p:sp>
      <p:sp>
        <p:nvSpPr>
          <p:cNvPr id="28" name="Rectangle 27"/>
          <p:cNvSpPr/>
          <p:nvPr/>
        </p:nvSpPr>
        <p:spPr>
          <a:xfrm>
            <a:off x="2194560" y="403308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2377440" y="3941640"/>
            <a:ext cx="9418320" cy="338328"/>
          </a:xfrm>
          <a:prstGeom prst="rect">
            <a:avLst/>
          </a:prstGeom>
          <a:noFill/>
        </p:spPr>
        <p:txBody>
          <a:bodyPr wrap="square">
            <a:spAutoFit/>
          </a:bodyPr>
          <a:lstStyle/>
          <a:p>
            <a:pPr algn="l"/>
            <a:r>
              <a:rPr sz="1100" b="0" i="0">
                <a:solidFill>
                  <a:srgbClr val="000000"/>
                </a:solidFill>
              </a:rPr>
              <a:t>Design observing strategy: HWP cycle angles, calibrator star cadence, standard star fields</a:t>
            </a:r>
          </a:p>
        </p:txBody>
      </p:sp>
      <p:sp>
        <p:nvSpPr>
          <p:cNvPr id="30" name="Rectangle 29"/>
          <p:cNvSpPr/>
          <p:nvPr/>
        </p:nvSpPr>
        <p:spPr>
          <a:xfrm>
            <a:off x="2194560" y="433308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2377440" y="4241640"/>
            <a:ext cx="9418320" cy="338328"/>
          </a:xfrm>
          <a:prstGeom prst="rect">
            <a:avLst/>
          </a:prstGeom>
          <a:noFill/>
        </p:spPr>
        <p:txBody>
          <a:bodyPr wrap="square">
            <a:spAutoFit/>
          </a:bodyPr>
          <a:lstStyle/>
          <a:p>
            <a:pPr algn="l"/>
            <a:r>
              <a:rPr sz="1100" b="0" i="0">
                <a:solidFill>
                  <a:srgbClr val="000000"/>
                </a:solidFill>
              </a:rPr>
              <a:t>Contribute to PCS Phase A optical design with polarimetry requirements formalised</a:t>
            </a:r>
          </a:p>
        </p:txBody>
      </p:sp>
      <p:sp>
        <p:nvSpPr>
          <p:cNvPr id="32" name="Rectangle 31"/>
          <p:cNvSpPr/>
          <p:nvPr/>
        </p:nvSpPr>
        <p:spPr>
          <a:xfrm>
            <a:off x="2194560" y="463308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2377440" y="4541640"/>
            <a:ext cx="9418320" cy="338328"/>
          </a:xfrm>
          <a:prstGeom prst="rect">
            <a:avLst/>
          </a:prstGeom>
          <a:noFill/>
        </p:spPr>
        <p:txBody>
          <a:bodyPr wrap="square">
            <a:spAutoFit/>
          </a:bodyPr>
          <a:lstStyle/>
          <a:p>
            <a:pPr algn="l"/>
            <a:r>
              <a:rPr sz="1100" b="0" i="0">
                <a:solidFill>
                  <a:srgbClr val="000000"/>
                </a:solidFill>
              </a:rPr>
              <a:t>Assess derotator options and work with instrument team on coating specifications</a:t>
            </a:r>
          </a:p>
        </p:txBody>
      </p:sp>
      <p:sp>
        <p:nvSpPr>
          <p:cNvPr id="34" name="Rectangle 33"/>
          <p:cNvSpPr/>
          <p:nvPr/>
        </p:nvSpPr>
        <p:spPr>
          <a:xfrm>
            <a:off x="228600" y="5120640"/>
            <a:ext cx="1828800" cy="178308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274320" y="5285220"/>
            <a:ext cx="1737360" cy="731520"/>
          </a:xfrm>
          <a:prstGeom prst="rect">
            <a:avLst/>
          </a:prstGeom>
          <a:noFill/>
        </p:spPr>
        <p:txBody>
          <a:bodyPr wrap="square">
            <a:spAutoFit/>
          </a:bodyPr>
          <a:lstStyle/>
          <a:p>
            <a:pPr algn="ctr"/>
            <a:r>
              <a:rPr sz="1300" b="1" i="0">
                <a:solidFill>
                  <a:srgbClr val="FFFFFF"/>
                </a:solidFill>
              </a:rPr>
              <a:t>Longer term
(&gt; 6 months)</a:t>
            </a:r>
          </a:p>
        </p:txBody>
      </p:sp>
      <p:sp>
        <p:nvSpPr>
          <p:cNvPr id="36" name="Rectangle 35"/>
          <p:cNvSpPr/>
          <p:nvPr/>
        </p:nvSpPr>
        <p:spPr>
          <a:xfrm>
            <a:off x="2103120" y="5011680"/>
            <a:ext cx="9829800" cy="127860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Rectangle 36"/>
          <p:cNvSpPr/>
          <p:nvPr/>
        </p:nvSpPr>
        <p:spPr>
          <a:xfrm>
            <a:off x="2194560" y="5148840"/>
            <a:ext cx="91440" cy="914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p:cNvSpPr txBox="1"/>
          <p:nvPr/>
        </p:nvSpPr>
        <p:spPr>
          <a:xfrm>
            <a:off x="2377440" y="5057400"/>
            <a:ext cx="9418320" cy="338328"/>
          </a:xfrm>
          <a:prstGeom prst="rect">
            <a:avLst/>
          </a:prstGeom>
          <a:noFill/>
        </p:spPr>
        <p:txBody>
          <a:bodyPr wrap="square">
            <a:spAutoFit/>
          </a:bodyPr>
          <a:lstStyle/>
          <a:p>
            <a:pPr algn="l"/>
            <a:r>
              <a:rPr sz="1100" b="0" i="0">
                <a:solidFill>
                  <a:srgbClr val="000000"/>
                </a:solidFill>
              </a:rPr>
              <a:t>Develop prototype polarimetric data reduction pipeline (proof of concept)</a:t>
            </a:r>
          </a:p>
        </p:txBody>
      </p:sp>
      <p:sp>
        <p:nvSpPr>
          <p:cNvPr id="39" name="Rectangle 38"/>
          <p:cNvSpPr/>
          <p:nvPr/>
        </p:nvSpPr>
        <p:spPr>
          <a:xfrm>
            <a:off x="2194560" y="5448840"/>
            <a:ext cx="91440" cy="914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p:cNvSpPr txBox="1"/>
          <p:nvPr/>
        </p:nvSpPr>
        <p:spPr>
          <a:xfrm>
            <a:off x="2377440" y="5357400"/>
            <a:ext cx="9418320" cy="338328"/>
          </a:xfrm>
          <a:prstGeom prst="rect">
            <a:avLst/>
          </a:prstGeom>
          <a:noFill/>
        </p:spPr>
        <p:txBody>
          <a:bodyPr wrap="square">
            <a:spAutoFit/>
          </a:bodyPr>
          <a:lstStyle/>
          <a:p>
            <a:pPr algn="l"/>
            <a:r>
              <a:rPr sz="1100" b="0" i="0">
                <a:solidFill>
                  <a:srgbClr val="000000"/>
                </a:solidFill>
              </a:rPr>
              <a:t>Commission test observations with existing instrument (SPHERE/IRDIS) to validate calibration methodology</a:t>
            </a:r>
          </a:p>
        </p:txBody>
      </p:sp>
      <p:sp>
        <p:nvSpPr>
          <p:cNvPr id="41" name="Rectangle 40"/>
          <p:cNvSpPr/>
          <p:nvPr/>
        </p:nvSpPr>
        <p:spPr>
          <a:xfrm>
            <a:off x="2194560" y="5748840"/>
            <a:ext cx="91440" cy="914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p:cNvSpPr txBox="1"/>
          <p:nvPr/>
        </p:nvSpPr>
        <p:spPr>
          <a:xfrm>
            <a:off x="2377440" y="5657400"/>
            <a:ext cx="9418320" cy="338328"/>
          </a:xfrm>
          <a:prstGeom prst="rect">
            <a:avLst/>
          </a:prstGeom>
          <a:noFill/>
        </p:spPr>
        <p:txBody>
          <a:bodyPr wrap="square">
            <a:spAutoFit/>
          </a:bodyPr>
          <a:lstStyle/>
          <a:p>
            <a:pPr algn="l"/>
            <a:r>
              <a:rPr sz="1100" b="0" i="0">
                <a:solidFill>
                  <a:srgbClr val="000000"/>
                </a:solidFill>
              </a:rPr>
              <a:t>Prepare Phase A deliverables: polarimetry requirements, optical design inputs, calibration plan</a:t>
            </a:r>
          </a:p>
        </p:txBody>
      </p:sp>
      <p:sp>
        <p:nvSpPr>
          <p:cNvPr id="43" name="Rectangle 42"/>
          <p:cNvSpPr/>
          <p:nvPr/>
        </p:nvSpPr>
        <p:spPr>
          <a:xfrm>
            <a:off x="2194560" y="6048840"/>
            <a:ext cx="91440" cy="914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4" name="TextBox 43"/>
          <p:cNvSpPr txBox="1"/>
          <p:nvPr/>
        </p:nvSpPr>
        <p:spPr>
          <a:xfrm>
            <a:off x="2377440" y="5957400"/>
            <a:ext cx="9418320" cy="338328"/>
          </a:xfrm>
          <a:prstGeom prst="rect">
            <a:avLst/>
          </a:prstGeom>
          <a:noFill/>
        </p:spPr>
        <p:txBody>
          <a:bodyPr wrap="square">
            <a:spAutoFit/>
          </a:bodyPr>
          <a:lstStyle/>
          <a:p>
            <a:pPr algn="l"/>
            <a:r>
              <a:rPr sz="1100" b="0" i="0">
                <a:solidFill>
                  <a:srgbClr val="000000"/>
                </a:solidFill>
              </a:rPr>
              <a:t>Publish polarimetric design analysis as a contribution to PCS CDR documentation</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16</a:t>
            </a:r>
          </a:p>
        </p:txBody>
      </p:sp>
      <p:sp>
        <p:nvSpPr>
          <p:cNvPr id="45" name="Rectangle 44"/>
          <p:cNvSpPr/>
          <p:nvPr/>
        </p:nvSpPr>
        <p:spPr>
          <a:xfrm>
            <a:off x="2194560" y="1417320"/>
            <a:ext cx="91440" cy="9144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2377440" y="1325880"/>
            <a:ext cx="9418320" cy="338328"/>
          </a:xfrm>
          <a:prstGeom prst="rect">
            <a:avLst/>
          </a:prstGeom>
          <a:noFill/>
        </p:spPr>
        <p:txBody>
          <a:bodyPr wrap="square" lIns="0" rIns="0" tIns="0" bIns="0">
            <a:spAutoFit/>
          </a:bodyPr>
          <a:lstStyle/>
          <a:p>
            <a:r>
              <a:rPr sz="1100">
                <a:solidFill>
                  <a:srgbClr val="000000"/>
                </a:solidFill>
              </a:rPr>
              <a:t>Begin science-case analysis; start in-house IP/aberration simulations (AI-assisted coding helps)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2286000"/>
            <a:ext cx="12188952" cy="54864"/>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5029200"/>
            <a:ext cx="12188952" cy="54864"/>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914400" y="914400"/>
            <a:ext cx="10332720" cy="914400"/>
          </a:xfrm>
          <a:prstGeom prst="rect">
            <a:avLst/>
          </a:prstGeom>
          <a:noFill/>
        </p:spPr>
        <p:txBody>
          <a:bodyPr wrap="square">
            <a:spAutoFit/>
          </a:bodyPr>
          <a:lstStyle/>
          <a:p>
            <a:pPr algn="ctr"/>
            <a:r>
              <a:rPr sz="3600" b="1" i="0">
                <a:solidFill>
                  <a:srgbClr val="FFFFFF"/>
                </a:solidFill>
              </a:rPr>
              <a:t>Conclusions</a:t>
            </a:r>
          </a:p>
        </p:txBody>
      </p:sp>
      <p:sp>
        <p:nvSpPr>
          <p:cNvPr id="6" name="Rectangle 5"/>
          <p:cNvSpPr/>
          <p:nvPr/>
        </p:nvSpPr>
        <p:spPr>
          <a:xfrm>
            <a:off x="457200" y="2532888"/>
            <a:ext cx="164592" cy="16459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777240" y="2468880"/>
            <a:ext cx="10789920" cy="307777"/>
          </a:xfrm>
          <a:prstGeom prst="rect">
            <a:avLst/>
          </a:prstGeom>
          <a:noFill/>
        </p:spPr>
        <p:txBody>
          <a:bodyPr wrap="square">
            <a:spAutoFit/>
          </a:bodyPr>
          <a:lstStyle/>
          <a:p>
            <a:pPr algn="l"/>
            <a:r>
              <a:rPr sz="1400" b="0" i="0" dirty="0">
                <a:solidFill>
                  <a:srgbClr val="FFFFFF"/>
                </a:solidFill>
              </a:rPr>
              <a:t xml:space="preserve">PDI is the gold standard for </a:t>
            </a:r>
            <a:r>
              <a:rPr lang="en-AU" sz="1400" dirty="0">
                <a:solidFill>
                  <a:srgbClr val="FFFFFF"/>
                </a:solidFill>
              </a:rPr>
              <a:t>all Polarimetric Imaging,</a:t>
            </a:r>
            <a:r>
              <a:rPr sz="1400" b="0" i="0" dirty="0">
                <a:solidFill>
                  <a:srgbClr val="FFFFFF"/>
                </a:solidFill>
              </a:rPr>
              <a:t xml:space="preserve"> PCS must include it from Day 1</a:t>
            </a:r>
          </a:p>
        </p:txBody>
      </p:sp>
      <p:sp>
        <p:nvSpPr>
          <p:cNvPr id="8" name="Rectangle 7"/>
          <p:cNvSpPr/>
          <p:nvPr/>
        </p:nvSpPr>
        <p:spPr>
          <a:xfrm>
            <a:off x="457200" y="2971800"/>
            <a:ext cx="164592" cy="16459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777240" y="2907792"/>
            <a:ext cx="10789920" cy="384048"/>
          </a:xfrm>
          <a:prstGeom prst="rect">
            <a:avLst/>
          </a:prstGeom>
          <a:noFill/>
        </p:spPr>
        <p:txBody>
          <a:bodyPr wrap="square">
            <a:spAutoFit/>
          </a:bodyPr>
          <a:lstStyle/>
          <a:p>
            <a:pPr algn="l"/>
            <a:r>
              <a:rPr sz="1400" b="0" i="0">
                <a:solidFill>
                  <a:srgbClr val="FFFFFF"/>
                </a:solidFill>
              </a:rPr>
              <a:t>The single most important lesson: dual-beam simultaneous design + HWP modulator (as fast as possible) + Mueller matrix calibration</a:t>
            </a:r>
          </a:p>
        </p:txBody>
      </p:sp>
      <p:sp>
        <p:nvSpPr>
          <p:cNvPr id="10" name="Rectangle 9"/>
          <p:cNvSpPr/>
          <p:nvPr/>
        </p:nvSpPr>
        <p:spPr>
          <a:xfrm>
            <a:off x="457200" y="3410712"/>
            <a:ext cx="164592" cy="16459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777240" y="3346704"/>
            <a:ext cx="10789920" cy="384048"/>
          </a:xfrm>
          <a:prstGeom prst="rect">
            <a:avLst/>
          </a:prstGeom>
          <a:noFill/>
        </p:spPr>
        <p:txBody>
          <a:bodyPr wrap="square">
            <a:spAutoFit/>
          </a:bodyPr>
          <a:lstStyle/>
          <a:p>
            <a:pPr algn="l"/>
            <a:r>
              <a:rPr sz="1400" b="0" i="0">
                <a:solidFill>
                  <a:srgbClr val="FFFFFF"/>
                </a:solidFill>
              </a:rPr>
              <a:t>Derotator and inclined Nasmyth mirrors are the primary systematic risks: must be modelled per exposure</a:t>
            </a:r>
          </a:p>
        </p:txBody>
      </p:sp>
      <p:sp>
        <p:nvSpPr>
          <p:cNvPr id="12" name="Rectangle 11"/>
          <p:cNvSpPr/>
          <p:nvPr/>
        </p:nvSpPr>
        <p:spPr>
          <a:xfrm>
            <a:off x="457200" y="3849624"/>
            <a:ext cx="164592" cy="16459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777240" y="3785616"/>
            <a:ext cx="10789920" cy="307777"/>
          </a:xfrm>
          <a:prstGeom prst="rect">
            <a:avLst/>
          </a:prstGeom>
          <a:noFill/>
        </p:spPr>
        <p:txBody>
          <a:bodyPr wrap="square">
            <a:spAutoFit/>
          </a:bodyPr>
          <a:lstStyle/>
          <a:p>
            <a:pPr algn="l"/>
            <a:r>
              <a:rPr sz="1400" b="0" i="0" dirty="0">
                <a:solidFill>
                  <a:srgbClr val="FFFFFF"/>
                </a:solidFill>
              </a:rPr>
              <a:t xml:space="preserve">ELT F/0.9 makes </a:t>
            </a:r>
            <a:r>
              <a:rPr sz="1400" b="0" i="0" dirty="0" err="1">
                <a:solidFill>
                  <a:srgbClr val="FFFFFF"/>
                </a:solidFill>
              </a:rPr>
              <a:t>polarisation</a:t>
            </a:r>
            <a:r>
              <a:rPr sz="1400" b="0" i="0" dirty="0">
                <a:solidFill>
                  <a:srgbClr val="FFFFFF"/>
                </a:solidFill>
              </a:rPr>
              <a:t xml:space="preserve"> aberrations ~20× worse than SPHERE</a:t>
            </a:r>
            <a:r>
              <a:rPr lang="en-AU" sz="1400" b="0" i="0" dirty="0">
                <a:solidFill>
                  <a:srgbClr val="FFFFFF"/>
                </a:solidFill>
              </a:rPr>
              <a:t>,</a:t>
            </a:r>
            <a:r>
              <a:rPr sz="1400" b="0" i="0" dirty="0">
                <a:solidFill>
                  <a:srgbClr val="FFFFFF"/>
                </a:solidFill>
              </a:rPr>
              <a:t xml:space="preserve"> requires new calibration strategies</a:t>
            </a:r>
          </a:p>
        </p:txBody>
      </p:sp>
      <p:sp>
        <p:nvSpPr>
          <p:cNvPr id="14" name="Rectangle 13"/>
          <p:cNvSpPr/>
          <p:nvPr/>
        </p:nvSpPr>
        <p:spPr>
          <a:xfrm>
            <a:off x="457200" y="4288536"/>
            <a:ext cx="164592" cy="16459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777240" y="4224528"/>
            <a:ext cx="10789920" cy="384048"/>
          </a:xfrm>
          <a:prstGeom prst="rect">
            <a:avLst/>
          </a:prstGeom>
          <a:noFill/>
        </p:spPr>
        <p:txBody>
          <a:bodyPr wrap="square">
            <a:spAutoFit/>
          </a:bodyPr>
          <a:lstStyle/>
          <a:p>
            <a:pPr algn="l"/>
            <a:r>
              <a:rPr sz="1400" b="0" i="0">
                <a:solidFill>
                  <a:srgbClr val="FFFFFF"/>
                </a:solidFill>
              </a:rPr>
              <a:t>To reach 10⁻³ IP correction for rocky planet science: full Mueller matrix model + upstream HWP is the path forward</a:t>
            </a:r>
          </a:p>
        </p:txBody>
      </p:sp>
      <p:sp>
        <p:nvSpPr>
          <p:cNvPr id="16" name="Rectangle 15"/>
          <p:cNvSpPr/>
          <p:nvPr/>
        </p:nvSpPr>
        <p:spPr>
          <a:xfrm>
            <a:off x="457200" y="4727448"/>
            <a:ext cx="164592" cy="16459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777240" y="4663440"/>
            <a:ext cx="10789920" cy="307777"/>
          </a:xfrm>
          <a:prstGeom prst="rect">
            <a:avLst/>
          </a:prstGeom>
          <a:noFill/>
        </p:spPr>
        <p:txBody>
          <a:bodyPr wrap="square">
            <a:spAutoFit/>
          </a:bodyPr>
          <a:lstStyle/>
          <a:p>
            <a:pPr algn="l"/>
            <a:r>
              <a:rPr sz="1400" b="0" i="0" dirty="0">
                <a:solidFill>
                  <a:srgbClr val="FFFFFF"/>
                </a:solidFill>
              </a:rPr>
              <a:t xml:space="preserve">Trade study table now in WP3.4 document (Section </a:t>
            </a:r>
            <a:r>
              <a:rPr lang="en-AU" sz="1400" dirty="0">
                <a:solidFill>
                  <a:srgbClr val="FFFFFF"/>
                </a:solidFill>
              </a:rPr>
              <a:t>7</a:t>
            </a:r>
            <a:r>
              <a:rPr sz="1400" b="0" i="0" dirty="0">
                <a:solidFill>
                  <a:srgbClr val="FFFFFF"/>
                </a:solidFill>
              </a:rPr>
              <a:t>)</a:t>
            </a:r>
            <a:r>
              <a:rPr lang="en-AU" sz="1400" b="0" i="0" dirty="0">
                <a:solidFill>
                  <a:srgbClr val="FFFFFF"/>
                </a:solidFill>
              </a:rPr>
              <a:t>,</a:t>
            </a:r>
            <a:r>
              <a:rPr sz="1400" b="0" i="0" dirty="0">
                <a:solidFill>
                  <a:srgbClr val="FFFFFF"/>
                </a:solidFill>
              </a:rPr>
              <a:t xml:space="preserve"> full technical details available</a:t>
            </a:r>
          </a:p>
        </p:txBody>
      </p:sp>
      <p:sp>
        <p:nvSpPr>
          <p:cNvPr id="19" name="Rectangle 18"/>
          <p:cNvSpPr/>
          <p:nvPr/>
        </p:nvSpPr>
        <p:spPr>
          <a:xfrm>
            <a:off x="457200" y="5166360"/>
            <a:ext cx="164592" cy="16459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777240" y="5102352"/>
            <a:ext cx="10789920" cy="384048"/>
          </a:xfrm>
          <a:prstGeom prst="rect">
            <a:avLst/>
          </a:prstGeom>
          <a:noFill/>
        </p:spPr>
        <p:txBody>
          <a:bodyPr wrap="square">
            <a:spAutoFit/>
          </a:bodyPr>
          <a:lstStyle/>
          <a:p>
            <a:pPr algn="l"/>
            <a:r>
              <a:rPr sz="1400" b="0" i="0">
                <a:solidFill>
                  <a:srgbClr val="FFFFFF"/>
                </a:solidFill>
              </a:rPr>
              <a:t>Actual (spectro)polarimetry — Q/I, U/I — delivers the real science: microphysical characterisation of exoplanets and disks, beyond what PDI alone gives</a:t>
            </a:r>
          </a:p>
        </p:txBody>
      </p:sp>
      <p:sp>
        <p:nvSpPr>
          <p:cNvPr id="18" name="TextBox 17"/>
          <p:cNvSpPr txBox="1"/>
          <p:nvPr/>
        </p:nvSpPr>
        <p:spPr>
          <a:xfrm>
            <a:off x="914400" y="5943600"/>
            <a:ext cx="10332720" cy="457200"/>
          </a:xfrm>
          <a:prstGeom prst="rect">
            <a:avLst/>
          </a:prstGeom>
          <a:noFill/>
        </p:spPr>
        <p:txBody>
          <a:bodyPr wrap="square">
            <a:spAutoFit/>
          </a:bodyPr>
          <a:lstStyle/>
          <a:p>
            <a:pPr algn="ctr"/>
            <a:r>
              <a:rPr sz="1800" b="0" i="1">
                <a:solidFill>
                  <a:srgbClr val="ED7D31"/>
                </a:solidFill>
              </a:rPr>
              <a:t>Thank you — questions welcome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lIns="45720" tIns="18288" rIns="45720" bIns="18288" anchor="t">
            <a:noAutofit/>
          </a:bodyPr>
          <a:lstStyle/>
          <a:p>
            <a:pPr algn="l"/>
            <a:r>
              <a:rPr sz="3000" b="1">
                <a:solidFill>
                  <a:srgbClr val="FFFFFF"/>
                </a:solidFill>
              </a:rPr>
              <a:t>Discussion Topics for Team Meeting</a:t>
            </a:r>
          </a:p>
        </p:txBody>
      </p:sp>
      <p:sp>
        <p:nvSpPr>
          <p:cNvPr id="4" name="TextBox 3"/>
          <p:cNvSpPr txBox="1"/>
          <p:nvPr/>
        </p:nvSpPr>
        <p:spPr>
          <a:xfrm>
            <a:off x="228600" y="685800"/>
            <a:ext cx="11704320" cy="411480"/>
          </a:xfrm>
          <a:prstGeom prst="rect">
            <a:avLst/>
          </a:prstGeom>
          <a:noFill/>
        </p:spPr>
        <p:txBody>
          <a:bodyPr wrap="square" lIns="45720" tIns="18288" rIns="45720" bIns="18288" anchor="t">
            <a:noAutofit/>
          </a:bodyPr>
          <a:lstStyle/>
          <a:p>
            <a:pPr algn="l"/>
            <a:r>
              <a:rPr sz="1600" b="0">
                <a:solidFill>
                  <a:srgbClr val="F2F2F2"/>
                </a:solidFill>
              </a:rPr>
              <a:t>Poster, slides, and WP3.4 document are circulated in advance — items to confirm with the group</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lIns="45720" tIns="18288" rIns="45720" bIns="18288" anchor="t">
            <a:noAutofit/>
          </a:bodyPr>
          <a:lstStyle/>
          <a:p>
            <a:pPr algn="l"/>
            <a:r>
              <a:rPr sz="900" b="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lIns="45720" tIns="18288" rIns="45720" bIns="18288" anchor="t">
            <a:noAutofit/>
          </a:bodyPr>
          <a:lstStyle/>
          <a:p>
            <a:pPr algn="r"/>
            <a:r>
              <a:rPr sz="900" b="0">
                <a:solidFill>
                  <a:srgbClr val="FFFFFF"/>
                </a:solidFill>
              </a:rPr>
              <a:t>18</a:t>
            </a:r>
          </a:p>
        </p:txBody>
      </p:sp>
      <p:sp>
        <p:nvSpPr>
          <p:cNvPr id="8" name="TextBox 7"/>
          <p:cNvSpPr txBox="1"/>
          <p:nvPr/>
        </p:nvSpPr>
        <p:spPr>
          <a:xfrm>
            <a:off x="274320" y="1261872"/>
            <a:ext cx="11612880" cy="310896"/>
          </a:xfrm>
          <a:prstGeom prst="rect">
            <a:avLst/>
          </a:prstGeom>
          <a:noFill/>
        </p:spPr>
        <p:txBody>
          <a:bodyPr wrap="square" lIns="45720" tIns="18288" rIns="45720" bIns="18288" anchor="t">
            <a:noAutofit/>
          </a:bodyPr>
          <a:lstStyle/>
          <a:p>
            <a:pPr algn="l"/>
            <a:r>
              <a:rPr sz="1300" b="0">
                <a:solidFill>
                  <a:srgbClr val="1F497D"/>
                </a:solidFill>
              </a:rPr>
              <a:t>These materials go out ahead of time — please come prepared to discuss the open items below:</a:t>
            </a:r>
          </a:p>
        </p:txBody>
      </p:sp>
      <p:sp>
        <p:nvSpPr>
          <p:cNvPr id="9" name="Rectangle 8"/>
          <p:cNvSpPr/>
          <p:nvPr/>
        </p:nvSpPr>
        <p:spPr>
          <a:xfrm>
            <a:off x="182880" y="1627632"/>
            <a:ext cx="411480" cy="68580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182880" y="1627632"/>
            <a:ext cx="411480" cy="685800"/>
          </a:xfrm>
          <a:prstGeom prst="rect">
            <a:avLst/>
          </a:prstGeom>
          <a:noFill/>
        </p:spPr>
        <p:txBody>
          <a:bodyPr wrap="square" lIns="45720" tIns="18288" rIns="45720" bIns="18288" anchor="ctr">
            <a:noAutofit/>
          </a:bodyPr>
          <a:lstStyle/>
          <a:p>
            <a:pPr algn="ctr"/>
            <a:r>
              <a:rPr sz="2800" b="1">
                <a:solidFill>
                  <a:srgbClr val="FFFFFF"/>
                </a:solidFill>
              </a:rPr>
              <a:t>1</a:t>
            </a:r>
          </a:p>
        </p:txBody>
      </p:sp>
      <p:sp>
        <p:nvSpPr>
          <p:cNvPr id="11" name="Rectangle 10"/>
          <p:cNvSpPr/>
          <p:nvPr/>
        </p:nvSpPr>
        <p:spPr>
          <a:xfrm>
            <a:off x="612648" y="1627632"/>
            <a:ext cx="1627632" cy="68580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58368" y="1627632"/>
            <a:ext cx="1536192" cy="685800"/>
          </a:xfrm>
          <a:prstGeom prst="rect">
            <a:avLst/>
          </a:prstGeom>
          <a:noFill/>
        </p:spPr>
        <p:txBody>
          <a:bodyPr wrap="square" lIns="45720" tIns="18288" rIns="45720" bIns="18288" anchor="ctr">
            <a:noAutofit/>
          </a:bodyPr>
          <a:lstStyle/>
          <a:p>
            <a:pPr algn="l"/>
            <a:r>
              <a:rPr sz="1700" b="1">
                <a:solidFill>
                  <a:srgbClr val="FFFFFF"/>
                </a:solidFill>
              </a:rPr>
              <a:t>Poster</a:t>
            </a:r>
          </a:p>
        </p:txBody>
      </p:sp>
      <p:sp>
        <p:nvSpPr>
          <p:cNvPr id="13" name="Rectangle 12"/>
          <p:cNvSpPr/>
          <p:nvPr/>
        </p:nvSpPr>
        <p:spPr>
          <a:xfrm>
            <a:off x="2267712" y="1627632"/>
            <a:ext cx="9784080" cy="68580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2377440" y="1627632"/>
            <a:ext cx="9555480" cy="685800"/>
          </a:xfrm>
          <a:prstGeom prst="rect">
            <a:avLst/>
          </a:prstGeom>
          <a:noFill/>
        </p:spPr>
        <p:txBody>
          <a:bodyPr wrap="square" lIns="45720" tIns="36576" rIns="45720" bIns="18288" anchor="ctr">
            <a:noAutofit/>
          </a:bodyPr>
          <a:lstStyle/>
          <a:p>
            <a:pPr algn="l">
              <a:spcAft>
                <a:spcPts val="1000"/>
              </a:spcAft>
            </a:pPr>
            <a:r>
              <a:rPr sz="1100">
                <a:solidFill>
                  <a:srgbClr val="000000"/>
                </a:solidFill>
              </a:rPr>
              <a:t>•  Does the polarimetry group have any additions or changes to the poster?</a:t>
            </a:r>
          </a:p>
        </p:txBody>
      </p:sp>
      <p:sp>
        <p:nvSpPr>
          <p:cNvPr id="15" name="Rectangle 14"/>
          <p:cNvSpPr/>
          <p:nvPr/>
        </p:nvSpPr>
        <p:spPr>
          <a:xfrm>
            <a:off x="182880" y="2542032"/>
            <a:ext cx="411480" cy="150876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182880" y="2542032"/>
            <a:ext cx="411480" cy="1508760"/>
          </a:xfrm>
          <a:prstGeom prst="rect">
            <a:avLst/>
          </a:prstGeom>
          <a:noFill/>
        </p:spPr>
        <p:txBody>
          <a:bodyPr wrap="square" lIns="45720" tIns="18288" rIns="45720" bIns="18288" anchor="ctr">
            <a:noAutofit/>
          </a:bodyPr>
          <a:lstStyle/>
          <a:p>
            <a:pPr algn="ctr"/>
            <a:r>
              <a:rPr sz="2800" b="1">
                <a:solidFill>
                  <a:srgbClr val="FFFFFF"/>
                </a:solidFill>
              </a:rPr>
              <a:t>2</a:t>
            </a:r>
          </a:p>
        </p:txBody>
      </p:sp>
      <p:sp>
        <p:nvSpPr>
          <p:cNvPr id="17" name="Rectangle 16"/>
          <p:cNvSpPr/>
          <p:nvPr/>
        </p:nvSpPr>
        <p:spPr>
          <a:xfrm>
            <a:off x="612648" y="2542032"/>
            <a:ext cx="1627632" cy="150876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58368" y="2542032"/>
            <a:ext cx="1536192" cy="1508760"/>
          </a:xfrm>
          <a:prstGeom prst="rect">
            <a:avLst/>
          </a:prstGeom>
          <a:noFill/>
        </p:spPr>
        <p:txBody>
          <a:bodyPr wrap="square" lIns="45720" tIns="18288" rIns="45720" bIns="18288" anchor="ctr">
            <a:noAutofit/>
          </a:bodyPr>
          <a:lstStyle/>
          <a:p>
            <a:pPr algn="l"/>
            <a:r>
              <a:rPr sz="1700" b="1">
                <a:solidFill>
                  <a:srgbClr val="FFFFFF"/>
                </a:solidFill>
              </a:rPr>
              <a:t>Slides</a:t>
            </a:r>
          </a:p>
        </p:txBody>
      </p:sp>
      <p:sp>
        <p:nvSpPr>
          <p:cNvPr id="19" name="Rectangle 18"/>
          <p:cNvSpPr/>
          <p:nvPr/>
        </p:nvSpPr>
        <p:spPr>
          <a:xfrm>
            <a:off x="2267712" y="2542032"/>
            <a:ext cx="9784080" cy="150876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377440" y="2542032"/>
            <a:ext cx="9555480" cy="1508760"/>
          </a:xfrm>
          <a:prstGeom prst="rect">
            <a:avLst/>
          </a:prstGeom>
          <a:noFill/>
        </p:spPr>
        <p:txBody>
          <a:bodyPr wrap="square" lIns="45720" tIns="36576" rIns="45720" bIns="18288" anchor="ctr">
            <a:noAutofit/>
          </a:bodyPr>
          <a:lstStyle/>
          <a:p>
            <a:pPr algn="l">
              <a:spcAft>
                <a:spcPts val="1000"/>
              </a:spcAft>
            </a:pPr>
            <a:r>
              <a:rPr sz="1100" dirty="0">
                <a:solidFill>
                  <a:srgbClr val="000000"/>
                </a:solidFill>
              </a:rPr>
              <a:t xml:space="preserve">•  Trade-off: K-mirror avoidance strategy vs. VAMPIRES' QWP approach — VAMPIRES has added a QWP to recover polarimetric efficiency lost to </a:t>
            </a:r>
            <a:r>
              <a:rPr sz="1100" dirty="0" err="1">
                <a:solidFill>
                  <a:srgbClr val="000000"/>
                </a:solidFill>
              </a:rPr>
              <a:t>derotation</a:t>
            </a:r>
            <a:r>
              <a:rPr sz="1100" dirty="0">
                <a:solidFill>
                  <a:srgbClr val="000000"/>
                </a:solidFill>
              </a:rPr>
              <a:t xml:space="preserve"> (unpublished)</a:t>
            </a:r>
          </a:p>
          <a:p>
            <a:pPr algn="l">
              <a:spcAft>
                <a:spcPts val="1000"/>
              </a:spcAft>
            </a:pPr>
            <a:r>
              <a:rPr sz="1100" dirty="0">
                <a:solidFill>
                  <a:srgbClr val="000000"/>
                </a:solidFill>
              </a:rPr>
              <a:t>•  Calibration source strategy</a:t>
            </a:r>
            <a:r>
              <a:rPr lang="en-AU" sz="1100">
                <a:solidFill>
                  <a:srgbClr val="000000"/>
                </a:solidFill>
              </a:rPr>
              <a:t>,</a:t>
            </a:r>
            <a:r>
              <a:rPr sz="1100">
                <a:solidFill>
                  <a:srgbClr val="000000"/>
                </a:solidFill>
              </a:rPr>
              <a:t xml:space="preserve"> </a:t>
            </a:r>
            <a:r>
              <a:rPr sz="1100" dirty="0">
                <a:solidFill>
                  <a:srgbClr val="000000"/>
                </a:solidFill>
              </a:rPr>
              <a:t xml:space="preserve">list of multiple calibration sources vs. exactly one </a:t>
            </a:r>
            <a:r>
              <a:rPr sz="1100" dirty="0" err="1">
                <a:solidFill>
                  <a:srgbClr val="000000"/>
                </a:solidFill>
              </a:rPr>
              <a:t>unpolarised</a:t>
            </a:r>
            <a:r>
              <a:rPr sz="1100" dirty="0">
                <a:solidFill>
                  <a:srgbClr val="000000"/>
                </a:solidFill>
              </a:rPr>
              <a:t xml:space="preserve"> + one </a:t>
            </a:r>
            <a:r>
              <a:rPr sz="1100" dirty="0" err="1">
                <a:solidFill>
                  <a:srgbClr val="000000"/>
                </a:solidFill>
              </a:rPr>
              <a:t>polarised</a:t>
            </a:r>
            <a:r>
              <a:rPr sz="1100" dirty="0">
                <a:solidFill>
                  <a:srgbClr val="000000"/>
                </a:solidFill>
              </a:rPr>
              <a:t xml:space="preserve"> reference source</a:t>
            </a:r>
          </a:p>
        </p:txBody>
      </p:sp>
      <p:sp>
        <p:nvSpPr>
          <p:cNvPr id="21" name="Rectangle 20"/>
          <p:cNvSpPr/>
          <p:nvPr/>
        </p:nvSpPr>
        <p:spPr>
          <a:xfrm>
            <a:off x="182880" y="4279392"/>
            <a:ext cx="411480" cy="2194560"/>
          </a:xfrm>
          <a:prstGeom prst="rect">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182880" y="4279392"/>
            <a:ext cx="411480" cy="2194560"/>
          </a:xfrm>
          <a:prstGeom prst="rect">
            <a:avLst/>
          </a:prstGeom>
          <a:noFill/>
        </p:spPr>
        <p:txBody>
          <a:bodyPr wrap="square" lIns="45720" tIns="18288" rIns="45720" bIns="18288" anchor="ctr">
            <a:noAutofit/>
          </a:bodyPr>
          <a:lstStyle/>
          <a:p>
            <a:pPr algn="ctr"/>
            <a:r>
              <a:rPr sz="2800" b="1">
                <a:solidFill>
                  <a:srgbClr val="FFFFFF"/>
                </a:solidFill>
              </a:rPr>
              <a:t>3</a:t>
            </a:r>
          </a:p>
        </p:txBody>
      </p:sp>
      <p:sp>
        <p:nvSpPr>
          <p:cNvPr id="23" name="Rectangle 22"/>
          <p:cNvSpPr/>
          <p:nvPr/>
        </p:nvSpPr>
        <p:spPr>
          <a:xfrm>
            <a:off x="612648" y="4279392"/>
            <a:ext cx="1627632" cy="2194560"/>
          </a:xfrm>
          <a:prstGeom prst="rect">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658368" y="4279392"/>
            <a:ext cx="1536192" cy="2194560"/>
          </a:xfrm>
          <a:prstGeom prst="rect">
            <a:avLst/>
          </a:prstGeom>
          <a:noFill/>
        </p:spPr>
        <p:txBody>
          <a:bodyPr wrap="square" lIns="45720" tIns="18288" rIns="45720" bIns="18288" anchor="ctr">
            <a:noAutofit/>
          </a:bodyPr>
          <a:lstStyle/>
          <a:p>
            <a:pPr algn="l"/>
            <a:r>
              <a:rPr sz="1700" b="1">
                <a:solidFill>
                  <a:srgbClr val="FFFFFF"/>
                </a:solidFill>
              </a:rPr>
              <a:t>WP3.4 Document</a:t>
            </a:r>
          </a:p>
        </p:txBody>
      </p:sp>
      <p:sp>
        <p:nvSpPr>
          <p:cNvPr id="25" name="Rectangle 24"/>
          <p:cNvSpPr/>
          <p:nvPr/>
        </p:nvSpPr>
        <p:spPr>
          <a:xfrm>
            <a:off x="2267712" y="4279392"/>
            <a:ext cx="9784080" cy="219456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p:cNvSpPr txBox="1"/>
          <p:nvPr/>
        </p:nvSpPr>
        <p:spPr>
          <a:xfrm>
            <a:off x="2377440" y="4279392"/>
            <a:ext cx="9555480" cy="2194560"/>
          </a:xfrm>
          <a:prstGeom prst="rect">
            <a:avLst/>
          </a:prstGeom>
          <a:noFill/>
        </p:spPr>
        <p:txBody>
          <a:bodyPr wrap="square" lIns="45720" tIns="36576" rIns="45720" bIns="18288" anchor="ctr">
            <a:noAutofit/>
          </a:bodyPr>
          <a:lstStyle/>
          <a:p>
            <a:pPr algn="l">
              <a:spcAft>
                <a:spcPts val="1000"/>
              </a:spcAft>
            </a:pPr>
            <a:r>
              <a:rPr sz="1100">
                <a:solidFill>
                  <a:srgbClr val="000000"/>
                </a:solidFill>
              </a:rPr>
              <a:t>•  Technical review of poster content — accuracy, completeness, appropriate detail for a conference audience</a:t>
            </a:r>
          </a:p>
          <a:p>
            <a:pPr algn="l">
              <a:spcAft>
                <a:spcPts val="1000"/>
              </a:spcAft>
            </a:pPr>
            <a:r>
              <a:rPr sz="1100">
                <a:solidFill>
                  <a:srgbClr val="000000"/>
                </a:solidFill>
              </a:rPr>
              <a:t>•  SPIE acknowledgements, funding statements, and grant numbers</a:t>
            </a:r>
          </a:p>
          <a:p>
            <a:pPr algn="l">
              <a:spcAft>
                <a:spcPts val="1000"/>
              </a:spcAft>
            </a:pPr>
            <a:r>
              <a:rPr sz="1100">
                <a:solidFill>
                  <a:srgbClr val="000000"/>
                </a:solidFill>
              </a:rPr>
              <a:t>•  Beam-splitting architecture: feature in the poster, or reserve for oral presentation?</a:t>
            </a:r>
          </a:p>
          <a:p>
            <a:pPr algn="l">
              <a:spcAft>
                <a:spcPts val="1000"/>
              </a:spcAft>
            </a:pPr>
            <a:r>
              <a:rPr sz="1100">
                <a:solidFill>
                  <a:srgbClr val="000000"/>
                </a:solidFill>
              </a:rPr>
              <a:t>•  Additional science cases or open questions to highlight for the SPIE community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Agenda</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What we will cover today</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2</a:t>
            </a:r>
          </a:p>
        </p:txBody>
      </p:sp>
      <p:sp>
        <p:nvSpPr>
          <p:cNvPr id="8" name="Rectangle 7"/>
          <p:cNvSpPr/>
          <p:nvPr/>
        </p:nvSpPr>
        <p:spPr>
          <a:xfrm>
            <a:off x="457200" y="1371600"/>
            <a:ext cx="457200" cy="38404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457200" y="1371600"/>
            <a:ext cx="457200" cy="384048"/>
          </a:xfrm>
          <a:prstGeom prst="rect">
            <a:avLst/>
          </a:prstGeom>
          <a:noFill/>
        </p:spPr>
        <p:txBody>
          <a:bodyPr wrap="square">
            <a:spAutoFit/>
          </a:bodyPr>
          <a:lstStyle/>
          <a:p>
            <a:pPr algn="ctr"/>
            <a:r>
              <a:rPr sz="1800" b="1" i="0">
                <a:solidFill>
                  <a:srgbClr val="FFFFFF"/>
                </a:solidFill>
              </a:rPr>
              <a:t>1</a:t>
            </a:r>
          </a:p>
        </p:txBody>
      </p:sp>
      <p:sp>
        <p:nvSpPr>
          <p:cNvPr id="10" name="TextBox 9"/>
          <p:cNvSpPr txBox="1"/>
          <p:nvPr/>
        </p:nvSpPr>
        <p:spPr>
          <a:xfrm>
            <a:off x="1051560" y="1380744"/>
            <a:ext cx="10515600" cy="320040"/>
          </a:xfrm>
          <a:prstGeom prst="rect">
            <a:avLst/>
          </a:prstGeom>
          <a:noFill/>
        </p:spPr>
        <p:txBody>
          <a:bodyPr wrap="square">
            <a:spAutoFit/>
          </a:bodyPr>
          <a:lstStyle/>
          <a:p>
            <a:pPr algn="l"/>
            <a:r>
              <a:rPr sz="1800" b="1" i="0">
                <a:solidFill>
                  <a:srgbClr val="1F497D"/>
                </a:solidFill>
              </a:rPr>
              <a:t>Work completed this month</a:t>
            </a:r>
          </a:p>
        </p:txBody>
      </p:sp>
      <p:sp>
        <p:nvSpPr>
          <p:cNvPr id="11" name="Rectangle 10"/>
          <p:cNvSpPr/>
          <p:nvPr/>
        </p:nvSpPr>
        <p:spPr>
          <a:xfrm>
            <a:off x="457200" y="1938528"/>
            <a:ext cx="457200" cy="38404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57200" y="1938528"/>
            <a:ext cx="457200" cy="384048"/>
          </a:xfrm>
          <a:prstGeom prst="rect">
            <a:avLst/>
          </a:prstGeom>
          <a:noFill/>
        </p:spPr>
        <p:txBody>
          <a:bodyPr wrap="square">
            <a:spAutoFit/>
          </a:bodyPr>
          <a:lstStyle/>
          <a:p>
            <a:pPr algn="ctr"/>
            <a:r>
              <a:rPr sz="1800" b="1" i="0">
                <a:solidFill>
                  <a:srgbClr val="FFFFFF"/>
                </a:solidFill>
              </a:rPr>
              <a:t>2</a:t>
            </a:r>
          </a:p>
        </p:txBody>
      </p:sp>
      <p:sp>
        <p:nvSpPr>
          <p:cNvPr id="13" name="TextBox 12"/>
          <p:cNvSpPr txBox="1"/>
          <p:nvPr/>
        </p:nvSpPr>
        <p:spPr>
          <a:xfrm>
            <a:off x="1051560" y="1947672"/>
            <a:ext cx="10515600" cy="320040"/>
          </a:xfrm>
          <a:prstGeom prst="rect">
            <a:avLst/>
          </a:prstGeom>
          <a:noFill/>
        </p:spPr>
        <p:txBody>
          <a:bodyPr wrap="square">
            <a:spAutoFit/>
          </a:bodyPr>
          <a:lstStyle/>
          <a:p>
            <a:pPr algn="l"/>
            <a:r>
              <a:rPr sz="1800" b="1" i="0">
                <a:solidFill>
                  <a:srgbClr val="1F497D"/>
                </a:solidFill>
              </a:rPr>
              <a:t>PCS polarimetry science context (brief recap)</a:t>
            </a:r>
          </a:p>
        </p:txBody>
      </p:sp>
      <p:sp>
        <p:nvSpPr>
          <p:cNvPr id="14" name="Rectangle 13"/>
          <p:cNvSpPr/>
          <p:nvPr/>
        </p:nvSpPr>
        <p:spPr>
          <a:xfrm>
            <a:off x="457200" y="2505456"/>
            <a:ext cx="457200" cy="38404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457200" y="2505456"/>
            <a:ext cx="457200" cy="384048"/>
          </a:xfrm>
          <a:prstGeom prst="rect">
            <a:avLst/>
          </a:prstGeom>
          <a:noFill/>
        </p:spPr>
        <p:txBody>
          <a:bodyPr wrap="square">
            <a:spAutoFit/>
          </a:bodyPr>
          <a:lstStyle/>
          <a:p>
            <a:pPr algn="ctr"/>
            <a:r>
              <a:rPr sz="1800" b="1" i="0">
                <a:solidFill>
                  <a:srgbClr val="FFFFFF"/>
                </a:solidFill>
              </a:rPr>
              <a:t>3</a:t>
            </a:r>
          </a:p>
        </p:txBody>
      </p:sp>
      <p:sp>
        <p:nvSpPr>
          <p:cNvPr id="16" name="TextBox 15"/>
          <p:cNvSpPr txBox="1"/>
          <p:nvPr/>
        </p:nvSpPr>
        <p:spPr>
          <a:xfrm>
            <a:off x="1051560" y="2514600"/>
            <a:ext cx="10515600" cy="320040"/>
          </a:xfrm>
          <a:prstGeom prst="rect">
            <a:avLst/>
          </a:prstGeom>
          <a:noFill/>
        </p:spPr>
        <p:txBody>
          <a:bodyPr wrap="square">
            <a:spAutoFit/>
          </a:bodyPr>
          <a:lstStyle/>
          <a:p>
            <a:pPr algn="l"/>
            <a:r>
              <a:rPr sz="1800" b="1" i="0">
                <a:solidFill>
                  <a:srgbClr val="1F497D"/>
                </a:solidFill>
              </a:rPr>
              <a:t>Instrument trade study  (main focus)</a:t>
            </a:r>
          </a:p>
        </p:txBody>
      </p:sp>
      <p:sp>
        <p:nvSpPr>
          <p:cNvPr id="17" name="TextBox 16"/>
          <p:cNvSpPr txBox="1"/>
          <p:nvPr/>
        </p:nvSpPr>
        <p:spPr>
          <a:xfrm>
            <a:off x="1051560" y="2825496"/>
            <a:ext cx="10515600" cy="256032"/>
          </a:xfrm>
          <a:prstGeom prst="rect">
            <a:avLst/>
          </a:prstGeom>
          <a:noFill/>
        </p:spPr>
        <p:txBody>
          <a:bodyPr wrap="square">
            <a:spAutoFit/>
          </a:bodyPr>
          <a:lstStyle/>
          <a:p>
            <a:pPr algn="l"/>
            <a:r>
              <a:rPr sz="1300" b="0" i="1">
                <a:solidFill>
                  <a:srgbClr val="2E75B6"/>
                </a:solidFill>
              </a:rPr>
              <a:t>SPHERE, IRDIS, ZIMPOL, GPI, SCExAO, CHARIS, VAMPIRES</a:t>
            </a:r>
          </a:p>
        </p:txBody>
      </p:sp>
      <p:sp>
        <p:nvSpPr>
          <p:cNvPr id="18" name="Rectangle 17"/>
          <p:cNvSpPr/>
          <p:nvPr/>
        </p:nvSpPr>
        <p:spPr>
          <a:xfrm>
            <a:off x="457200" y="3191256"/>
            <a:ext cx="457200" cy="38404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457200" y="3191256"/>
            <a:ext cx="457200" cy="384048"/>
          </a:xfrm>
          <a:prstGeom prst="rect">
            <a:avLst/>
          </a:prstGeom>
          <a:noFill/>
        </p:spPr>
        <p:txBody>
          <a:bodyPr wrap="square">
            <a:spAutoFit/>
          </a:bodyPr>
          <a:lstStyle/>
          <a:p>
            <a:pPr algn="ctr"/>
            <a:r>
              <a:rPr sz="1800" b="1" i="0">
                <a:solidFill>
                  <a:srgbClr val="FFFFFF"/>
                </a:solidFill>
              </a:rPr>
              <a:t>4</a:t>
            </a:r>
          </a:p>
        </p:txBody>
      </p:sp>
      <p:sp>
        <p:nvSpPr>
          <p:cNvPr id="20" name="TextBox 19"/>
          <p:cNvSpPr txBox="1"/>
          <p:nvPr/>
        </p:nvSpPr>
        <p:spPr>
          <a:xfrm>
            <a:off x="1051560" y="3200400"/>
            <a:ext cx="10515600" cy="320040"/>
          </a:xfrm>
          <a:prstGeom prst="rect">
            <a:avLst/>
          </a:prstGeom>
          <a:noFill/>
        </p:spPr>
        <p:txBody>
          <a:bodyPr wrap="square">
            <a:spAutoFit/>
          </a:bodyPr>
          <a:lstStyle/>
          <a:p>
            <a:pPr algn="l"/>
            <a:r>
              <a:rPr sz="1800" b="1" i="0">
                <a:solidFill>
                  <a:srgbClr val="1F497D"/>
                </a:solidFill>
              </a:rPr>
              <a:t>Key design lessons for PCS</a:t>
            </a:r>
          </a:p>
        </p:txBody>
      </p:sp>
      <p:sp>
        <p:nvSpPr>
          <p:cNvPr id="21" name="Rectangle 20"/>
          <p:cNvSpPr/>
          <p:nvPr/>
        </p:nvSpPr>
        <p:spPr>
          <a:xfrm>
            <a:off x="457200" y="3758184"/>
            <a:ext cx="457200" cy="38404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457200" y="3758184"/>
            <a:ext cx="457200" cy="384048"/>
          </a:xfrm>
          <a:prstGeom prst="rect">
            <a:avLst/>
          </a:prstGeom>
          <a:noFill/>
        </p:spPr>
        <p:txBody>
          <a:bodyPr wrap="square">
            <a:spAutoFit/>
          </a:bodyPr>
          <a:lstStyle/>
          <a:p>
            <a:pPr algn="ctr"/>
            <a:r>
              <a:rPr sz="1800" b="1" i="0">
                <a:solidFill>
                  <a:srgbClr val="FFFFFF"/>
                </a:solidFill>
              </a:rPr>
              <a:t>5</a:t>
            </a:r>
          </a:p>
        </p:txBody>
      </p:sp>
      <p:sp>
        <p:nvSpPr>
          <p:cNvPr id="23" name="TextBox 22"/>
          <p:cNvSpPr txBox="1"/>
          <p:nvPr/>
        </p:nvSpPr>
        <p:spPr>
          <a:xfrm>
            <a:off x="1051560" y="3767328"/>
            <a:ext cx="10515600" cy="320040"/>
          </a:xfrm>
          <a:prstGeom prst="rect">
            <a:avLst/>
          </a:prstGeom>
          <a:noFill/>
        </p:spPr>
        <p:txBody>
          <a:bodyPr wrap="square">
            <a:spAutoFit/>
          </a:bodyPr>
          <a:lstStyle/>
          <a:p>
            <a:pPr algn="l"/>
            <a:r>
              <a:rPr sz="1800" b="1" i="0">
                <a:solidFill>
                  <a:srgbClr val="1F497D"/>
                </a:solidFill>
              </a:rPr>
              <a:t>ELT-specific challenges</a:t>
            </a:r>
          </a:p>
        </p:txBody>
      </p:sp>
      <p:sp>
        <p:nvSpPr>
          <p:cNvPr id="24" name="Rectangle 23"/>
          <p:cNvSpPr/>
          <p:nvPr/>
        </p:nvSpPr>
        <p:spPr>
          <a:xfrm>
            <a:off x="457200" y="4325112"/>
            <a:ext cx="457200" cy="38404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457200" y="4325112"/>
            <a:ext cx="457200" cy="384048"/>
          </a:xfrm>
          <a:prstGeom prst="rect">
            <a:avLst/>
          </a:prstGeom>
          <a:noFill/>
        </p:spPr>
        <p:txBody>
          <a:bodyPr wrap="square">
            <a:spAutoFit/>
          </a:bodyPr>
          <a:lstStyle/>
          <a:p>
            <a:pPr algn="ctr"/>
            <a:r>
              <a:rPr sz="1800" b="1" i="0">
                <a:solidFill>
                  <a:srgbClr val="FFFFFF"/>
                </a:solidFill>
              </a:rPr>
              <a:t>6</a:t>
            </a:r>
          </a:p>
        </p:txBody>
      </p:sp>
      <p:sp>
        <p:nvSpPr>
          <p:cNvPr id="26" name="TextBox 25"/>
          <p:cNvSpPr txBox="1"/>
          <p:nvPr/>
        </p:nvSpPr>
        <p:spPr>
          <a:xfrm>
            <a:off x="1051560" y="4334256"/>
            <a:ext cx="10515600" cy="320040"/>
          </a:xfrm>
          <a:prstGeom prst="rect">
            <a:avLst/>
          </a:prstGeom>
          <a:noFill/>
        </p:spPr>
        <p:txBody>
          <a:bodyPr wrap="square">
            <a:spAutoFit/>
          </a:bodyPr>
          <a:lstStyle/>
          <a:p>
            <a:pPr algn="l"/>
            <a:r>
              <a:rPr sz="1800" b="1" i="0">
                <a:solidFill>
                  <a:srgbClr val="1F497D"/>
                </a:solidFill>
              </a:rPr>
              <a:t>Next steps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Work Completed This Month</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Past ~6 weeks: deliverables and activities</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3</a:t>
            </a:r>
          </a:p>
        </p:txBody>
      </p:sp>
      <p:sp>
        <p:nvSpPr>
          <p:cNvPr id="8" name="Rectangle 7"/>
          <p:cNvSpPr/>
          <p:nvPr/>
        </p:nvSpPr>
        <p:spPr>
          <a:xfrm>
            <a:off x="274320" y="1280160"/>
            <a:ext cx="5486400" cy="5212080"/>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365760" y="1325880"/>
            <a:ext cx="5303520" cy="365760"/>
          </a:xfrm>
          <a:prstGeom prst="rect">
            <a:avLst/>
          </a:prstGeom>
          <a:noFill/>
        </p:spPr>
        <p:txBody>
          <a:bodyPr wrap="square">
            <a:spAutoFit/>
          </a:bodyPr>
          <a:lstStyle/>
          <a:p>
            <a:pPr algn="l"/>
            <a:r>
              <a:rPr sz="1600" b="1" i="0">
                <a:solidFill>
                  <a:srgbClr val="1F497D"/>
                </a:solidFill>
              </a:rPr>
              <a:t>Documents &amp; Planning</a:t>
            </a:r>
          </a:p>
        </p:txBody>
      </p:sp>
      <p:sp>
        <p:nvSpPr>
          <p:cNvPr id="10" name="Rectangle 9"/>
          <p:cNvSpPr/>
          <p:nvPr/>
        </p:nvSpPr>
        <p:spPr>
          <a:xfrm>
            <a:off x="320040" y="1810512"/>
            <a:ext cx="109728" cy="10972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548640" y="1783080"/>
            <a:ext cx="5120640" cy="566928"/>
          </a:xfrm>
          <a:prstGeom prst="rect">
            <a:avLst/>
          </a:prstGeom>
          <a:noFill/>
        </p:spPr>
        <p:txBody>
          <a:bodyPr wrap="square">
            <a:spAutoFit/>
          </a:bodyPr>
          <a:lstStyle/>
          <a:p>
            <a:pPr algn="l"/>
            <a:r>
              <a:rPr sz="1200" b="0" i="0">
                <a:solidFill>
                  <a:srgbClr val="000000"/>
                </a:solidFill>
              </a:rPr>
              <a:t>WP3.4 Polarimetry Management Plan
   (10-section Word document, professional format)</a:t>
            </a:r>
          </a:p>
        </p:txBody>
      </p:sp>
      <p:sp>
        <p:nvSpPr>
          <p:cNvPr id="12" name="Rectangle 11"/>
          <p:cNvSpPr/>
          <p:nvPr/>
        </p:nvSpPr>
        <p:spPr>
          <a:xfrm>
            <a:off x="320040" y="2404872"/>
            <a:ext cx="109728" cy="10972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548640" y="2377440"/>
            <a:ext cx="5120640" cy="566928"/>
          </a:xfrm>
          <a:prstGeom prst="rect">
            <a:avLst/>
          </a:prstGeom>
          <a:noFill/>
        </p:spPr>
        <p:txBody>
          <a:bodyPr wrap="square">
            <a:spAutoFit/>
          </a:bodyPr>
          <a:lstStyle/>
          <a:p>
            <a:pPr algn="l"/>
            <a:r>
              <a:rPr sz="1200" b="0" i="0">
                <a:solidFill>
                  <a:srgbClr val="000000"/>
                </a:solidFill>
              </a:rPr>
              <a:t>WP3.3 section inserted into PCS project plan
   (inputs/outputs, activities, timescale)</a:t>
            </a:r>
          </a:p>
        </p:txBody>
      </p:sp>
      <p:sp>
        <p:nvSpPr>
          <p:cNvPr id="14" name="Rectangle 13"/>
          <p:cNvSpPr/>
          <p:nvPr/>
        </p:nvSpPr>
        <p:spPr>
          <a:xfrm>
            <a:off x="320040" y="2999232"/>
            <a:ext cx="109728" cy="10972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548640" y="2971800"/>
            <a:ext cx="5120640" cy="566928"/>
          </a:xfrm>
          <a:prstGeom prst="rect">
            <a:avLst/>
          </a:prstGeom>
          <a:noFill/>
        </p:spPr>
        <p:txBody>
          <a:bodyPr wrap="square">
            <a:spAutoFit/>
          </a:bodyPr>
          <a:lstStyle/>
          <a:p>
            <a:pPr algn="l"/>
            <a:r>
              <a:rPr sz="1200" b="0" i="0">
                <a:solidFill>
                  <a:srgbClr val="000000"/>
                </a:solidFill>
              </a:rPr>
              <a:t>Science cases documented: disk PDI, rocky planet
   reflected light, young planet thermal emission</a:t>
            </a:r>
          </a:p>
        </p:txBody>
      </p:sp>
      <p:sp>
        <p:nvSpPr>
          <p:cNvPr id="16" name="Rectangle 15"/>
          <p:cNvSpPr/>
          <p:nvPr/>
        </p:nvSpPr>
        <p:spPr>
          <a:xfrm>
            <a:off x="320040" y="3593592"/>
            <a:ext cx="109728" cy="10972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548640" y="3566160"/>
            <a:ext cx="5120640" cy="566928"/>
          </a:xfrm>
          <a:prstGeom prst="rect">
            <a:avLst/>
          </a:prstGeom>
          <a:noFill/>
        </p:spPr>
        <p:txBody>
          <a:bodyPr wrap="square">
            <a:spAutoFit/>
          </a:bodyPr>
          <a:lstStyle/>
          <a:p>
            <a:pPr algn="l"/>
            <a:r>
              <a:rPr sz="1200" b="0" i="0">
                <a:solidFill>
                  <a:srgbClr val="000000"/>
                </a:solidFill>
              </a:rPr>
              <a:t>Receivables/deliverables tables defined</a:t>
            </a:r>
          </a:p>
        </p:txBody>
      </p:sp>
      <p:sp>
        <p:nvSpPr>
          <p:cNvPr id="18" name="Rectangle 17"/>
          <p:cNvSpPr/>
          <p:nvPr/>
        </p:nvSpPr>
        <p:spPr>
          <a:xfrm>
            <a:off x="320040" y="4187952"/>
            <a:ext cx="109728" cy="109728"/>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548640" y="4160520"/>
            <a:ext cx="5120640" cy="566928"/>
          </a:xfrm>
          <a:prstGeom prst="rect">
            <a:avLst/>
          </a:prstGeom>
          <a:noFill/>
        </p:spPr>
        <p:txBody>
          <a:bodyPr wrap="square">
            <a:spAutoFit/>
          </a:bodyPr>
          <a:lstStyle/>
          <a:p>
            <a:pPr algn="l"/>
            <a:r>
              <a:rPr sz="1200" b="0" i="0">
                <a:solidFill>
                  <a:srgbClr val="000000"/>
                </a:solidFill>
              </a:rPr>
              <a:t>21-task WBS + Gantt schedule compiled</a:t>
            </a:r>
          </a:p>
        </p:txBody>
      </p:sp>
      <p:sp>
        <p:nvSpPr>
          <p:cNvPr id="20" name="Rectangle 19"/>
          <p:cNvSpPr/>
          <p:nvPr/>
        </p:nvSpPr>
        <p:spPr>
          <a:xfrm>
            <a:off x="6217920" y="1280160"/>
            <a:ext cx="5669280" cy="521208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6309360" y="1325880"/>
            <a:ext cx="5486400" cy="365760"/>
          </a:xfrm>
          <a:prstGeom prst="rect">
            <a:avLst/>
          </a:prstGeom>
          <a:noFill/>
        </p:spPr>
        <p:txBody>
          <a:bodyPr wrap="square">
            <a:spAutoFit/>
          </a:bodyPr>
          <a:lstStyle/>
          <a:p>
            <a:pPr algn="l"/>
            <a:r>
              <a:rPr sz="1600" b="1" i="0">
                <a:solidFill>
                  <a:srgbClr val="1F497D"/>
                </a:solidFill>
              </a:rPr>
              <a:t>Literature &amp; Trade Study</a:t>
            </a:r>
          </a:p>
        </p:txBody>
      </p:sp>
      <p:sp>
        <p:nvSpPr>
          <p:cNvPr id="22" name="Rectangle 21"/>
          <p:cNvSpPr/>
          <p:nvPr/>
        </p:nvSpPr>
        <p:spPr>
          <a:xfrm>
            <a:off x="6263640" y="1810512"/>
            <a:ext cx="109728" cy="109728"/>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6492240" y="1783080"/>
            <a:ext cx="5303520" cy="566928"/>
          </a:xfrm>
          <a:prstGeom prst="rect">
            <a:avLst/>
          </a:prstGeom>
          <a:noFill/>
        </p:spPr>
        <p:txBody>
          <a:bodyPr wrap="square">
            <a:spAutoFit/>
          </a:bodyPr>
          <a:lstStyle/>
          <a:p>
            <a:pPr algn="l"/>
            <a:r>
              <a:rPr sz="1200" b="0" i="0">
                <a:solidFill>
                  <a:srgbClr val="000000"/>
                </a:solidFill>
              </a:rPr>
              <a:t>14 papers reviewed (284-page merged PDF)
   + team review notes (PCS Updated.docx)</a:t>
            </a:r>
          </a:p>
        </p:txBody>
      </p:sp>
      <p:sp>
        <p:nvSpPr>
          <p:cNvPr id="24" name="Rectangle 23"/>
          <p:cNvSpPr/>
          <p:nvPr/>
        </p:nvSpPr>
        <p:spPr>
          <a:xfrm>
            <a:off x="6263640" y="2404872"/>
            <a:ext cx="109728" cy="109728"/>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6492240" y="2377440"/>
            <a:ext cx="5303520" cy="566928"/>
          </a:xfrm>
          <a:prstGeom prst="rect">
            <a:avLst/>
          </a:prstGeom>
          <a:noFill/>
        </p:spPr>
        <p:txBody>
          <a:bodyPr wrap="square">
            <a:spAutoFit/>
          </a:bodyPr>
          <a:lstStyle/>
          <a:p>
            <a:pPr algn="l"/>
            <a:r>
              <a:rPr sz="1200" b="0" i="0">
                <a:solidFill>
                  <a:srgbClr val="000000"/>
                </a:solidFill>
              </a:rPr>
              <a:t>Instrument benchmarking: mapped technical
   performance of 7 instruments</a:t>
            </a:r>
          </a:p>
        </p:txBody>
      </p:sp>
      <p:sp>
        <p:nvSpPr>
          <p:cNvPr id="26" name="Rectangle 25"/>
          <p:cNvSpPr/>
          <p:nvPr/>
        </p:nvSpPr>
        <p:spPr>
          <a:xfrm>
            <a:off x="6263640" y="2999232"/>
            <a:ext cx="109728" cy="109728"/>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492240" y="2971800"/>
            <a:ext cx="5303520" cy="461665"/>
          </a:xfrm>
          <a:prstGeom prst="rect">
            <a:avLst/>
          </a:prstGeom>
          <a:noFill/>
        </p:spPr>
        <p:txBody>
          <a:bodyPr wrap="square">
            <a:spAutoFit/>
          </a:bodyPr>
          <a:lstStyle/>
          <a:p>
            <a:pPr algn="l"/>
            <a:r>
              <a:rPr sz="1200" b="0" i="0" dirty="0">
                <a:solidFill>
                  <a:srgbClr val="000000"/>
                </a:solidFill>
              </a:rPr>
              <a:t>SPHERE/IRDIS Mueller matrix calibration paper
   (van Holstein et al. 2020)</a:t>
            </a:r>
            <a:r>
              <a:rPr lang="en-AU" sz="1200" b="0" i="0" dirty="0">
                <a:solidFill>
                  <a:srgbClr val="000000"/>
                </a:solidFill>
              </a:rPr>
              <a:t>,</a:t>
            </a:r>
            <a:r>
              <a:rPr sz="1200" b="0" i="0" dirty="0">
                <a:solidFill>
                  <a:srgbClr val="000000"/>
                </a:solidFill>
              </a:rPr>
              <a:t xml:space="preserve"> key lessons</a:t>
            </a:r>
          </a:p>
        </p:txBody>
      </p:sp>
      <p:sp>
        <p:nvSpPr>
          <p:cNvPr id="28" name="Rectangle 27"/>
          <p:cNvSpPr/>
          <p:nvPr/>
        </p:nvSpPr>
        <p:spPr>
          <a:xfrm>
            <a:off x="6263640" y="3593592"/>
            <a:ext cx="109728" cy="109728"/>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9" name="TextBox 28"/>
          <p:cNvSpPr txBox="1"/>
          <p:nvPr/>
        </p:nvSpPr>
        <p:spPr>
          <a:xfrm>
            <a:off x="6492240" y="3566160"/>
            <a:ext cx="5303520" cy="461665"/>
          </a:xfrm>
          <a:prstGeom prst="rect">
            <a:avLst/>
          </a:prstGeom>
          <a:noFill/>
        </p:spPr>
        <p:txBody>
          <a:bodyPr wrap="square">
            <a:spAutoFit/>
          </a:bodyPr>
          <a:lstStyle/>
          <a:p>
            <a:pPr algn="l"/>
            <a:r>
              <a:rPr sz="1200" b="0" i="0" dirty="0">
                <a:solidFill>
                  <a:srgbClr val="000000"/>
                </a:solidFill>
              </a:rPr>
              <a:t>SPHERE/ZIMPOL high-resolution polarimetry
   (Schmid et al. 2018)</a:t>
            </a:r>
            <a:r>
              <a:rPr lang="en-AU" sz="1200" b="0" i="0" dirty="0">
                <a:solidFill>
                  <a:srgbClr val="000000"/>
                </a:solidFill>
              </a:rPr>
              <a:t>,</a:t>
            </a:r>
            <a:r>
              <a:rPr sz="1200" b="0" i="0" dirty="0">
                <a:solidFill>
                  <a:srgbClr val="000000"/>
                </a:solidFill>
              </a:rPr>
              <a:t xml:space="preserve"> kHz modulation lessons</a:t>
            </a:r>
          </a:p>
        </p:txBody>
      </p:sp>
      <p:sp>
        <p:nvSpPr>
          <p:cNvPr id="30" name="Rectangle 29"/>
          <p:cNvSpPr/>
          <p:nvPr/>
        </p:nvSpPr>
        <p:spPr>
          <a:xfrm>
            <a:off x="6263640" y="4187952"/>
            <a:ext cx="109728" cy="109728"/>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6492240" y="4160520"/>
            <a:ext cx="5303520" cy="461665"/>
          </a:xfrm>
          <a:prstGeom prst="rect">
            <a:avLst/>
          </a:prstGeom>
          <a:noFill/>
        </p:spPr>
        <p:txBody>
          <a:bodyPr wrap="square">
            <a:spAutoFit/>
          </a:bodyPr>
          <a:lstStyle/>
          <a:p>
            <a:pPr algn="l"/>
            <a:r>
              <a:rPr sz="1200" b="0" i="0" dirty="0" err="1">
                <a:solidFill>
                  <a:srgbClr val="000000"/>
                </a:solidFill>
              </a:rPr>
              <a:t>Anche</a:t>
            </a:r>
            <a:r>
              <a:rPr sz="1200" b="0" i="0" dirty="0">
                <a:solidFill>
                  <a:srgbClr val="000000"/>
                </a:solidFill>
              </a:rPr>
              <a:t xml:space="preserve"> et al. 2023</a:t>
            </a:r>
            <a:r>
              <a:rPr lang="en-AU" sz="1200" b="0" i="0" dirty="0">
                <a:solidFill>
                  <a:srgbClr val="000000"/>
                </a:solidFill>
              </a:rPr>
              <a:t>,</a:t>
            </a:r>
            <a:r>
              <a:rPr sz="1200" b="0" i="0" dirty="0">
                <a:solidFill>
                  <a:srgbClr val="000000"/>
                </a:solidFill>
              </a:rPr>
              <a:t xml:space="preserve"> ELT </a:t>
            </a:r>
            <a:r>
              <a:rPr sz="1200" b="0" i="0" dirty="0" err="1">
                <a:solidFill>
                  <a:srgbClr val="000000"/>
                </a:solidFill>
              </a:rPr>
              <a:t>polarisation</a:t>
            </a:r>
            <a:r>
              <a:rPr sz="1200" b="0" i="0" dirty="0">
                <a:solidFill>
                  <a:srgbClr val="000000"/>
                </a:solidFill>
              </a:rPr>
              <a:t xml:space="preserve"> aberration
   analysis: diattenuation &amp; retardance defocus</a:t>
            </a:r>
          </a:p>
        </p:txBody>
      </p:sp>
      <p:sp>
        <p:nvSpPr>
          <p:cNvPr id="32" name="Rectangle 31"/>
          <p:cNvSpPr/>
          <p:nvPr/>
        </p:nvSpPr>
        <p:spPr>
          <a:xfrm>
            <a:off x="6263640" y="4782312"/>
            <a:ext cx="109728" cy="109728"/>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6492240" y="4754880"/>
            <a:ext cx="5303520" cy="566928"/>
          </a:xfrm>
          <a:prstGeom prst="rect">
            <a:avLst/>
          </a:prstGeom>
          <a:noFill/>
        </p:spPr>
        <p:txBody>
          <a:bodyPr wrap="square">
            <a:spAutoFit/>
          </a:bodyPr>
          <a:lstStyle/>
          <a:p>
            <a:pPr algn="l"/>
            <a:r>
              <a:rPr sz="1200" b="0" i="0">
                <a:solidFill>
                  <a:srgbClr val="000000"/>
                </a:solidFill>
              </a:rPr>
              <a:t>Trade study table compiled and added
   to WP3.4 document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PCS Polarimetry: Why Do We Need It?</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Science cases and contrast requirements</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4</a:t>
            </a:r>
          </a:p>
        </p:txBody>
      </p:sp>
      <p:sp>
        <p:nvSpPr>
          <p:cNvPr id="8" name="TextBox 7"/>
          <p:cNvSpPr txBox="1"/>
          <p:nvPr/>
        </p:nvSpPr>
        <p:spPr>
          <a:xfrm>
            <a:off x="228600" y="1140000"/>
            <a:ext cx="11731752" cy="520000"/>
          </a:xfrm>
          <a:prstGeom prst="rect">
            <a:avLst/>
          </a:prstGeom>
          <a:noFill/>
        </p:spPr>
        <p:txBody>
          <a:bodyPr wrap="square" lIns="0" rIns="0" tIns="0" bIns="0">
            <a:spAutoFit/>
          </a:bodyPr>
          <a:lstStyle/>
          <a:p>
            <a:pPr algn="l"/>
            <a:r>
              <a:rPr sz="1300" b="1" i="0">
                <a:solidFill>
                  <a:srgbClr val="1F497D"/>
                </a:solidFill>
              </a:rPr>
              <a:t>PDI: </a:t>
            </a:r>
            <a:r>
              <a:rPr sz="1300" b="0" i="0">
                <a:solidFill>
                  <a:srgbClr val="000000"/>
                </a:solidFill>
              </a:rPr>
              <a:t>polarised flux only (Q, U) → a CONTRAST technique for detecting scattered/reflected light against the stellar halo</a:t>
            </a:r>
          </a:p>
        </p:txBody>
      </p:sp>
      <p:sp>
        <p:nvSpPr>
          <p:cNvPr id="9" name="TextBox 8"/>
          <p:cNvSpPr txBox="1"/>
          <p:nvPr/>
        </p:nvSpPr>
        <p:spPr>
          <a:xfrm>
            <a:off x="228600" y="1394000"/>
            <a:ext cx="11731752" cy="520000"/>
          </a:xfrm>
          <a:prstGeom prst="rect">
            <a:avLst/>
          </a:prstGeom>
          <a:noFill/>
        </p:spPr>
        <p:txBody>
          <a:bodyPr wrap="square" lIns="0" rIns="0" tIns="0" bIns="0">
            <a:spAutoFit/>
          </a:bodyPr>
          <a:lstStyle/>
          <a:p>
            <a:pPr algn="l"/>
            <a:r>
              <a:rPr sz="1300" b="1" i="0">
                <a:solidFill>
                  <a:srgbClr val="1F497D"/>
                </a:solidFill>
              </a:rPr>
              <a:t>Polarimetry: </a:t>
            </a:r>
            <a:r>
              <a:rPr sz="1300" b="0" i="0">
                <a:solidFill>
                  <a:srgbClr val="000000"/>
                </a:solidFill>
              </a:rPr>
              <a:t>also measures total intensity I → fractional polarisation q,u = Q/I, U/I → microphysical characterisation (dust scattering for disks; atmosphere/clouds/surface for planets)</a:t>
            </a:r>
          </a:p>
        </p:txBody>
      </p:sp>
      <p:sp>
        <p:nvSpPr>
          <p:cNvPr id="10" name="Rectangle 9"/>
          <p:cNvSpPr/>
          <p:nvPr/>
        </p:nvSpPr>
        <p:spPr>
          <a:xfrm>
            <a:off x="274320" y="1810000"/>
            <a:ext cx="2743200" cy="4060000"/>
          </a:xfrm>
          <a:prstGeom prst="rect">
            <a:avLst/>
          </a:prstGeom>
          <a:solidFill>
            <a:srgbClr val="D6E4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5760" y="1855720"/>
            <a:ext cx="2560320" cy="347472"/>
          </a:xfrm>
          <a:prstGeom prst="rect">
            <a:avLst/>
          </a:prstGeom>
          <a:noFill/>
        </p:spPr>
        <p:txBody>
          <a:bodyPr wrap="square" lIns="0" rIns="0" tIns="0" bIns="0">
            <a:spAutoFit/>
          </a:bodyPr>
          <a:lstStyle/>
          <a:p>
            <a:pPr algn="l"/>
            <a:r>
              <a:rPr sz="1500" b="1" i="0">
                <a:solidFill>
                  <a:srgbClr val="1F497D"/>
                </a:solidFill>
              </a:rPr>
              <a:t>Protoplanetary Disks</a:t>
            </a:r>
          </a:p>
        </p:txBody>
      </p:sp>
      <p:sp>
        <p:nvSpPr>
          <p:cNvPr id="12" name="Rectangle 11"/>
          <p:cNvSpPr/>
          <p:nvPr/>
        </p:nvSpPr>
        <p:spPr>
          <a:xfrm>
            <a:off x="365760" y="231292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48640" y="2267200"/>
            <a:ext cx="2423160" cy="566928"/>
          </a:xfrm>
          <a:prstGeom prst="rect">
            <a:avLst/>
          </a:prstGeom>
          <a:noFill/>
        </p:spPr>
        <p:txBody>
          <a:bodyPr wrap="square" lIns="0" rIns="0" tIns="0" bIns="0">
            <a:spAutoFit/>
          </a:bodyPr>
          <a:lstStyle/>
          <a:p>
            <a:pPr algn="l"/>
            <a:r>
              <a:rPr sz="1100" b="0" i="0">
                <a:solidFill>
                  <a:srgbClr val="000000"/>
                </a:solidFill>
              </a:rPr>
              <a:t>Scattered-light imaging with PDI; Qphi/Uphi decomposes Stokes Q,U in azimuthal coords</a:t>
            </a:r>
          </a:p>
        </p:txBody>
      </p:sp>
      <p:sp>
        <p:nvSpPr>
          <p:cNvPr id="14" name="Rectangle 13"/>
          <p:cNvSpPr/>
          <p:nvPr/>
        </p:nvSpPr>
        <p:spPr>
          <a:xfrm>
            <a:off x="365760" y="2879848"/>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48640" y="2834128"/>
            <a:ext cx="2423160" cy="566928"/>
          </a:xfrm>
          <a:prstGeom prst="rect">
            <a:avLst/>
          </a:prstGeom>
          <a:noFill/>
        </p:spPr>
        <p:txBody>
          <a:bodyPr wrap="square" lIns="0" rIns="0" tIns="0" bIns="0">
            <a:spAutoFit/>
          </a:bodyPr>
          <a:lstStyle/>
          <a:p>
            <a:pPr algn="l"/>
            <a:r>
              <a:rPr sz="1100" b="0" i="0">
                <a:solidFill>
                  <a:srgbClr val="000000"/>
                </a:solidFill>
              </a:rPr>
              <a:t>Contrast: 10⁻³–10⁻⁴ in Qphi</a:t>
            </a:r>
          </a:p>
        </p:txBody>
      </p:sp>
      <p:sp>
        <p:nvSpPr>
          <p:cNvPr id="16" name="Rectangle 15"/>
          <p:cNvSpPr/>
          <p:nvPr/>
        </p:nvSpPr>
        <p:spPr>
          <a:xfrm>
            <a:off x="365760" y="3446776"/>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48640" y="3401056"/>
            <a:ext cx="2423160" cy="566928"/>
          </a:xfrm>
          <a:prstGeom prst="rect">
            <a:avLst/>
          </a:prstGeom>
          <a:noFill/>
        </p:spPr>
        <p:txBody>
          <a:bodyPr wrap="square" lIns="0" rIns="0" tIns="0" bIns="0">
            <a:spAutoFit/>
          </a:bodyPr>
          <a:lstStyle/>
          <a:p>
            <a:pPr algn="l"/>
            <a:r>
              <a:rPr sz="1100" b="0" i="0">
                <a:solidFill>
                  <a:srgbClr val="000000"/>
                </a:solidFill>
              </a:rPr>
              <a:t>Spectral range: visible + NIR</a:t>
            </a:r>
          </a:p>
        </p:txBody>
      </p:sp>
      <p:sp>
        <p:nvSpPr>
          <p:cNvPr id="18" name="Rectangle 17"/>
          <p:cNvSpPr/>
          <p:nvPr/>
        </p:nvSpPr>
        <p:spPr>
          <a:xfrm>
            <a:off x="365760" y="4013704"/>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48640" y="3967984"/>
            <a:ext cx="2423160" cy="566928"/>
          </a:xfrm>
          <a:prstGeom prst="rect">
            <a:avLst/>
          </a:prstGeom>
          <a:noFill/>
        </p:spPr>
        <p:txBody>
          <a:bodyPr wrap="square" lIns="0" rIns="0" tIns="0" bIns="0">
            <a:spAutoFit/>
          </a:bodyPr>
          <a:lstStyle/>
          <a:p>
            <a:pPr algn="l"/>
            <a:r>
              <a:rPr sz="1100" b="0" i="0">
                <a:solidFill>
                  <a:srgbClr val="000000"/>
                </a:solidFill>
              </a:rPr>
              <a:t>Reveals grain properties, disk structure,
  spirals, gaps, planets shaping disks</a:t>
            </a:r>
          </a:p>
        </p:txBody>
      </p:sp>
      <p:sp>
        <p:nvSpPr>
          <p:cNvPr id="20" name="Rectangle 19"/>
          <p:cNvSpPr/>
          <p:nvPr/>
        </p:nvSpPr>
        <p:spPr>
          <a:xfrm>
            <a:off x="365760" y="4580632"/>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48640" y="4534912"/>
            <a:ext cx="2423160" cy="566928"/>
          </a:xfrm>
          <a:prstGeom prst="rect">
            <a:avLst/>
          </a:prstGeom>
          <a:noFill/>
        </p:spPr>
        <p:txBody>
          <a:bodyPr wrap="square" lIns="0" rIns="0" tIns="0" bIns="0">
            <a:spAutoFit/>
          </a:bodyPr>
          <a:lstStyle/>
          <a:p>
            <a:pPr algn="l"/>
            <a:r>
              <a:rPr sz="1100" b="0" i="0">
                <a:solidFill>
                  <a:srgbClr val="000000"/>
                </a:solidFill>
              </a:rPr>
              <a:t>SPHERE has &gt;100 systems imaged</a:t>
            </a:r>
          </a:p>
        </p:txBody>
      </p:sp>
      <p:sp>
        <p:nvSpPr>
          <p:cNvPr id="22" name="Rectangle 21"/>
          <p:cNvSpPr/>
          <p:nvPr/>
        </p:nvSpPr>
        <p:spPr>
          <a:xfrm>
            <a:off x="365760" y="514756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5101840"/>
            <a:ext cx="2423160" cy="566928"/>
          </a:xfrm>
          <a:prstGeom prst="rect">
            <a:avLst/>
          </a:prstGeom>
          <a:noFill/>
        </p:spPr>
        <p:txBody>
          <a:bodyPr wrap="square" lIns="0" rIns="0" tIns="0" bIns="0">
            <a:spAutoFit/>
          </a:bodyPr>
          <a:lstStyle/>
          <a:p>
            <a:pPr algn="l"/>
            <a:r>
              <a:rPr sz="1100" b="0" i="0">
                <a:solidFill>
                  <a:srgbClr val="000000"/>
                </a:solidFill>
              </a:rPr>
              <a:t>ELT: 5× better resolution + fainter/
  more distant targets</a:t>
            </a:r>
          </a:p>
        </p:txBody>
      </p:sp>
      <p:sp>
        <p:nvSpPr>
          <p:cNvPr id="24" name="Rectangle 23"/>
          <p:cNvSpPr/>
          <p:nvPr/>
        </p:nvSpPr>
        <p:spPr>
          <a:xfrm>
            <a:off x="3240024" y="1810000"/>
            <a:ext cx="2743200" cy="4060000"/>
          </a:xfrm>
          <a:prstGeom prst="rect">
            <a:avLst/>
          </a:prstGeom>
          <a:solidFill>
            <a:srgbClr val="E4DF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3331464" y="1855720"/>
            <a:ext cx="2560320" cy="347472"/>
          </a:xfrm>
          <a:prstGeom prst="rect">
            <a:avLst/>
          </a:prstGeom>
          <a:noFill/>
        </p:spPr>
        <p:txBody>
          <a:bodyPr wrap="square" lIns="0" rIns="0" tIns="0" bIns="0">
            <a:spAutoFit/>
          </a:bodyPr>
          <a:lstStyle/>
          <a:p>
            <a:pPr algn="l"/>
            <a:r>
              <a:rPr sz="1500" b="1" i="0">
                <a:solidFill>
                  <a:srgbClr val="1F497D"/>
                </a:solidFill>
              </a:rPr>
              <a:t>Debris Disks</a:t>
            </a:r>
          </a:p>
        </p:txBody>
      </p:sp>
      <p:sp>
        <p:nvSpPr>
          <p:cNvPr id="26" name="Rectangle 25"/>
          <p:cNvSpPr/>
          <p:nvPr/>
        </p:nvSpPr>
        <p:spPr>
          <a:xfrm>
            <a:off x="3331464" y="231292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514344" y="2267200"/>
            <a:ext cx="2423160" cy="566928"/>
          </a:xfrm>
          <a:prstGeom prst="rect">
            <a:avLst/>
          </a:prstGeom>
          <a:noFill/>
        </p:spPr>
        <p:txBody>
          <a:bodyPr wrap="square" lIns="0" rIns="0" tIns="0" bIns="0">
            <a:spAutoFit/>
          </a:bodyPr>
          <a:lstStyle/>
          <a:p>
            <a:pPr algn="l"/>
            <a:r>
              <a:rPr sz="1100" b="0" i="0">
                <a:solidFill>
                  <a:srgbClr val="000000"/>
                </a:solidFill>
              </a:rPr>
              <a:t>Scattered-light PDI, same Qphi/Uphi
  technique as protoplanetary disks</a:t>
            </a:r>
          </a:p>
        </p:txBody>
      </p:sp>
      <p:sp>
        <p:nvSpPr>
          <p:cNvPr id="28" name="Rectangle 27"/>
          <p:cNvSpPr/>
          <p:nvPr/>
        </p:nvSpPr>
        <p:spPr>
          <a:xfrm>
            <a:off x="3331464" y="2879848"/>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3514344" y="2834128"/>
            <a:ext cx="2423160" cy="566928"/>
          </a:xfrm>
          <a:prstGeom prst="rect">
            <a:avLst/>
          </a:prstGeom>
          <a:noFill/>
        </p:spPr>
        <p:txBody>
          <a:bodyPr wrap="square" lIns="0" rIns="0" tIns="0" bIns="0">
            <a:spAutoFit/>
          </a:bodyPr>
          <a:lstStyle/>
          <a:p>
            <a:pPr algn="l"/>
            <a:r>
              <a:rPr sz="1100" b="0" i="0">
                <a:solidFill>
                  <a:srgbClr val="000000"/>
                </a:solidFill>
              </a:rPr>
              <a:t>Older, more tenuous systems → fainter
  Qphi signal than protoplanetary disks</a:t>
            </a:r>
          </a:p>
        </p:txBody>
      </p:sp>
      <p:sp>
        <p:nvSpPr>
          <p:cNvPr id="30" name="Rectangle 29"/>
          <p:cNvSpPr/>
          <p:nvPr/>
        </p:nvSpPr>
        <p:spPr>
          <a:xfrm>
            <a:off x="3331464" y="3446776"/>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3514344" y="3401056"/>
            <a:ext cx="2423160" cy="566928"/>
          </a:xfrm>
          <a:prstGeom prst="rect">
            <a:avLst/>
          </a:prstGeom>
          <a:noFill/>
        </p:spPr>
        <p:txBody>
          <a:bodyPr wrap="square" lIns="0" rIns="0" tIns="0" bIns="0">
            <a:spAutoFit/>
          </a:bodyPr>
          <a:lstStyle/>
          <a:p>
            <a:pPr algn="l"/>
            <a:r>
              <a:rPr sz="1100" b="0" i="0">
                <a:solidFill>
                  <a:srgbClr val="000000"/>
                </a:solidFill>
              </a:rPr>
              <a:t>Spectral range: visible + NIR</a:t>
            </a:r>
          </a:p>
        </p:txBody>
      </p:sp>
      <p:sp>
        <p:nvSpPr>
          <p:cNvPr id="32" name="Rectangle 31"/>
          <p:cNvSpPr/>
          <p:nvPr/>
        </p:nvSpPr>
        <p:spPr>
          <a:xfrm>
            <a:off x="3331464" y="4013704"/>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3514344" y="3967984"/>
            <a:ext cx="2423160" cy="566928"/>
          </a:xfrm>
          <a:prstGeom prst="rect">
            <a:avLst/>
          </a:prstGeom>
          <a:noFill/>
        </p:spPr>
        <p:txBody>
          <a:bodyPr wrap="square" lIns="0" rIns="0" tIns="0" bIns="0">
            <a:spAutoFit/>
          </a:bodyPr>
          <a:lstStyle/>
          <a:p>
            <a:pPr algn="l"/>
            <a:r>
              <a:rPr sz="1100" b="0" i="0">
                <a:solidFill>
                  <a:srgbClr val="000000"/>
                </a:solidFill>
              </a:rPr>
              <a:t>Traces dust morphology: rings, clumps,
  warps — often shaped by unseen planets</a:t>
            </a:r>
          </a:p>
        </p:txBody>
      </p:sp>
      <p:sp>
        <p:nvSpPr>
          <p:cNvPr id="34" name="Rectangle 33"/>
          <p:cNvSpPr/>
          <p:nvPr/>
        </p:nvSpPr>
        <p:spPr>
          <a:xfrm>
            <a:off x="3331464" y="4580632"/>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3514344" y="4534912"/>
            <a:ext cx="2423160" cy="566928"/>
          </a:xfrm>
          <a:prstGeom prst="rect">
            <a:avLst/>
          </a:prstGeom>
          <a:noFill/>
        </p:spPr>
        <p:txBody>
          <a:bodyPr wrap="square" lIns="0" rIns="0" tIns="0" bIns="0">
            <a:spAutoFit/>
          </a:bodyPr>
          <a:lstStyle/>
          <a:p>
            <a:pPr algn="l"/>
            <a:r>
              <a:rPr sz="1100" b="0" i="0">
                <a:solidFill>
                  <a:srgbClr val="000000"/>
                </a:solidFill>
              </a:rPr>
              <a:t>GPI debris-disk survey: ~100 stars
  observed (Esposito et al. 2020)</a:t>
            </a:r>
          </a:p>
        </p:txBody>
      </p:sp>
      <p:sp>
        <p:nvSpPr>
          <p:cNvPr id="36" name="Rectangle 35"/>
          <p:cNvSpPr/>
          <p:nvPr/>
        </p:nvSpPr>
        <p:spPr>
          <a:xfrm>
            <a:off x="3331464" y="514756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3514344" y="5101840"/>
            <a:ext cx="2423160" cy="566928"/>
          </a:xfrm>
          <a:prstGeom prst="rect">
            <a:avLst/>
          </a:prstGeom>
          <a:noFill/>
        </p:spPr>
        <p:txBody>
          <a:bodyPr wrap="square" lIns="0" rIns="0" tIns="0" bIns="0">
            <a:spAutoFit/>
          </a:bodyPr>
          <a:lstStyle/>
          <a:p>
            <a:pPr algn="l"/>
            <a:r>
              <a:rPr sz="1100" b="0" i="0">
                <a:solidFill>
                  <a:srgbClr val="000000"/>
                </a:solidFill>
              </a:rPr>
              <a:t>Challenge: distinguishing a polarised
  planet signal from disk structure itself</a:t>
            </a:r>
          </a:p>
        </p:txBody>
      </p:sp>
      <p:sp>
        <p:nvSpPr>
          <p:cNvPr id="38" name="Rectangle 37"/>
          <p:cNvSpPr/>
          <p:nvPr/>
        </p:nvSpPr>
        <p:spPr>
          <a:xfrm>
            <a:off x="6205728" y="1810000"/>
            <a:ext cx="2743200" cy="4060000"/>
          </a:xfrm>
          <a:prstGeom prst="rect">
            <a:avLst/>
          </a:prstGeom>
          <a:solidFill>
            <a:srgbClr val="FFF2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6297168" y="1855720"/>
            <a:ext cx="2560320" cy="347472"/>
          </a:xfrm>
          <a:prstGeom prst="rect">
            <a:avLst/>
          </a:prstGeom>
          <a:noFill/>
        </p:spPr>
        <p:txBody>
          <a:bodyPr wrap="square" lIns="0" rIns="0" tIns="0" bIns="0">
            <a:spAutoFit/>
          </a:bodyPr>
          <a:lstStyle/>
          <a:p>
            <a:pPr algn="l"/>
            <a:r>
              <a:rPr sz="1500" b="1" i="0">
                <a:solidFill>
                  <a:srgbClr val="1F497D"/>
                </a:solidFill>
              </a:rPr>
              <a:t>Young Planets (Thermal)</a:t>
            </a:r>
          </a:p>
        </p:txBody>
      </p:sp>
      <p:sp>
        <p:nvSpPr>
          <p:cNvPr id="40" name="Rectangle 39"/>
          <p:cNvSpPr/>
          <p:nvPr/>
        </p:nvSpPr>
        <p:spPr>
          <a:xfrm>
            <a:off x="6297168" y="231292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480048" y="2267200"/>
            <a:ext cx="2423160" cy="566928"/>
          </a:xfrm>
          <a:prstGeom prst="rect">
            <a:avLst/>
          </a:prstGeom>
          <a:noFill/>
        </p:spPr>
        <p:txBody>
          <a:bodyPr wrap="square" lIns="0" rIns="0" tIns="0" bIns="0">
            <a:spAutoFit/>
          </a:bodyPr>
          <a:lstStyle/>
          <a:p>
            <a:pPr algn="l"/>
            <a:r>
              <a:rPr sz="1100" b="0" i="0">
                <a:solidFill>
                  <a:srgbClr val="000000"/>
                </a:solidFill>
              </a:rPr>
              <a:t>Hot young giant planets emit NIR light
  (L = 10⁻³ to 10⁻⁵ L_star)</a:t>
            </a:r>
          </a:p>
        </p:txBody>
      </p:sp>
      <p:sp>
        <p:nvSpPr>
          <p:cNvPr id="42" name="Rectangle 41"/>
          <p:cNvSpPr/>
          <p:nvPr/>
        </p:nvSpPr>
        <p:spPr>
          <a:xfrm>
            <a:off x="6297168" y="2879848"/>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6480048" y="2834128"/>
            <a:ext cx="2423160" cy="566928"/>
          </a:xfrm>
          <a:prstGeom prst="rect">
            <a:avLst/>
          </a:prstGeom>
          <a:noFill/>
        </p:spPr>
        <p:txBody>
          <a:bodyPr wrap="square" lIns="0" rIns="0" tIns="0" bIns="0">
            <a:spAutoFit/>
          </a:bodyPr>
          <a:lstStyle/>
          <a:p>
            <a:pPr algn="l"/>
            <a:r>
              <a:rPr sz="1100" b="0" i="0">
                <a:solidFill>
                  <a:srgbClr val="000000"/>
                </a:solidFill>
              </a:rPr>
              <a:t>Intensity contrast: ~10⁻⁵ to 10⁻⁶</a:t>
            </a:r>
          </a:p>
        </p:txBody>
      </p:sp>
      <p:sp>
        <p:nvSpPr>
          <p:cNvPr id="44" name="Rectangle 43"/>
          <p:cNvSpPr/>
          <p:nvPr/>
        </p:nvSpPr>
        <p:spPr>
          <a:xfrm>
            <a:off x="6297168" y="3446776"/>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6480048" y="3401056"/>
            <a:ext cx="2423160" cy="566928"/>
          </a:xfrm>
          <a:prstGeom prst="rect">
            <a:avLst/>
          </a:prstGeom>
          <a:noFill/>
        </p:spPr>
        <p:txBody>
          <a:bodyPr wrap="square" lIns="0" rIns="0" tIns="0" bIns="0">
            <a:spAutoFit/>
          </a:bodyPr>
          <a:lstStyle/>
          <a:p>
            <a:pPr algn="l"/>
            <a:r>
              <a:rPr sz="1100" b="0" i="0">
                <a:solidFill>
                  <a:srgbClr val="000000"/>
                </a:solidFill>
              </a:rPr>
              <a:t>Spectral range: NIR</a:t>
            </a:r>
          </a:p>
        </p:txBody>
      </p:sp>
      <p:sp>
        <p:nvSpPr>
          <p:cNvPr id="46" name="Rectangle 45"/>
          <p:cNvSpPr/>
          <p:nvPr/>
        </p:nvSpPr>
        <p:spPr>
          <a:xfrm>
            <a:off x="6297168" y="4013704"/>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6480048" y="3967984"/>
            <a:ext cx="2423160" cy="566928"/>
          </a:xfrm>
          <a:prstGeom prst="rect">
            <a:avLst/>
          </a:prstGeom>
          <a:noFill/>
        </p:spPr>
        <p:txBody>
          <a:bodyPr wrap="square" lIns="0" rIns="0" tIns="0" bIns="0">
            <a:spAutoFit/>
          </a:bodyPr>
          <a:lstStyle/>
          <a:p>
            <a:pPr algn="l"/>
            <a:r>
              <a:rPr sz="1100" b="0" i="0">
                <a:solidFill>
                  <a:srgbClr val="000000"/>
                </a:solidFill>
              </a:rPr>
              <a:t>Polarisation fraction ≤ few %
  (atmospheric scattering)</a:t>
            </a:r>
          </a:p>
        </p:txBody>
      </p:sp>
      <p:sp>
        <p:nvSpPr>
          <p:cNvPr id="48" name="Rectangle 47"/>
          <p:cNvSpPr/>
          <p:nvPr/>
        </p:nvSpPr>
        <p:spPr>
          <a:xfrm>
            <a:off x="6297168" y="4580632"/>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6480048" y="4534912"/>
            <a:ext cx="2423160" cy="566928"/>
          </a:xfrm>
          <a:prstGeom prst="rect">
            <a:avLst/>
          </a:prstGeom>
          <a:noFill/>
        </p:spPr>
        <p:txBody>
          <a:bodyPr wrap="square" lIns="0" rIns="0" tIns="0" bIns="0">
            <a:spAutoFit/>
          </a:bodyPr>
          <a:lstStyle/>
          <a:p>
            <a:pPr algn="l"/>
            <a:r>
              <a:rPr sz="1100" b="0" i="0">
                <a:solidFill>
                  <a:srgbClr val="000000"/>
                </a:solidFill>
              </a:rPr>
              <a:t>PDI not the primary technique here
  but useful for companion disk detection</a:t>
            </a:r>
          </a:p>
        </p:txBody>
      </p:sp>
      <p:sp>
        <p:nvSpPr>
          <p:cNvPr id="50" name="Rectangle 49"/>
          <p:cNvSpPr/>
          <p:nvPr/>
        </p:nvSpPr>
        <p:spPr>
          <a:xfrm>
            <a:off x="6297168" y="514756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6480048" y="5101840"/>
            <a:ext cx="2423160" cy="566928"/>
          </a:xfrm>
          <a:prstGeom prst="rect">
            <a:avLst/>
          </a:prstGeom>
          <a:noFill/>
        </p:spPr>
        <p:txBody>
          <a:bodyPr wrap="square" lIns="0" rIns="0" tIns="0" bIns="0">
            <a:spAutoFit/>
          </a:bodyPr>
          <a:lstStyle/>
          <a:p>
            <a:pPr algn="l"/>
            <a:r>
              <a:rPr sz="1100" b="0" i="0">
                <a:solidFill>
                  <a:srgbClr val="000000"/>
                </a:solidFill>
              </a:rPr>
              <a:t>ELT gives access to lower-mass planets
  at smaller separations</a:t>
            </a:r>
          </a:p>
        </p:txBody>
      </p:sp>
      <p:sp>
        <p:nvSpPr>
          <p:cNvPr id="52" name="Rectangle 51"/>
          <p:cNvSpPr/>
          <p:nvPr/>
        </p:nvSpPr>
        <p:spPr>
          <a:xfrm>
            <a:off x="9171432" y="1810000"/>
            <a:ext cx="2743200" cy="4060000"/>
          </a:xfrm>
          <a:prstGeom prst="rect">
            <a:avLst/>
          </a:prstGeom>
          <a:solidFill>
            <a:srgbClr val="E2EF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TextBox 52"/>
          <p:cNvSpPr txBox="1"/>
          <p:nvPr/>
        </p:nvSpPr>
        <p:spPr>
          <a:xfrm>
            <a:off x="9262872" y="1855720"/>
            <a:ext cx="2560320" cy="347472"/>
          </a:xfrm>
          <a:prstGeom prst="rect">
            <a:avLst/>
          </a:prstGeom>
          <a:noFill/>
        </p:spPr>
        <p:txBody>
          <a:bodyPr wrap="square" lIns="0" rIns="0" tIns="0" bIns="0">
            <a:spAutoFit/>
          </a:bodyPr>
          <a:lstStyle/>
          <a:p>
            <a:pPr algn="l"/>
            <a:r>
              <a:rPr sz="1500" b="1" i="0">
                <a:solidFill>
                  <a:srgbClr val="1F497D"/>
                </a:solidFill>
              </a:rPr>
              <a:t>Reflected Light</a:t>
            </a:r>
          </a:p>
        </p:txBody>
      </p:sp>
      <p:sp>
        <p:nvSpPr>
          <p:cNvPr id="54" name="Rectangle 53"/>
          <p:cNvSpPr/>
          <p:nvPr/>
        </p:nvSpPr>
        <p:spPr>
          <a:xfrm>
            <a:off x="9262872" y="231292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TextBox 54"/>
          <p:cNvSpPr txBox="1"/>
          <p:nvPr/>
        </p:nvSpPr>
        <p:spPr>
          <a:xfrm>
            <a:off x="9445752" y="2267200"/>
            <a:ext cx="2423160" cy="566928"/>
          </a:xfrm>
          <a:prstGeom prst="rect">
            <a:avLst/>
          </a:prstGeom>
          <a:noFill/>
        </p:spPr>
        <p:txBody>
          <a:bodyPr wrap="square" lIns="0" rIns="0" tIns="0" bIns="0">
            <a:spAutoFit/>
          </a:bodyPr>
          <a:lstStyle/>
          <a:p>
            <a:pPr algn="l"/>
            <a:r>
              <a:rPr sz="1100" b="0" i="0">
                <a:solidFill>
                  <a:srgbClr val="000000"/>
                </a:solidFill>
              </a:rPr>
              <a:t>Gas giants: realistic near-term target;
  rocky M-dwarf planets = aspirational case</a:t>
            </a:r>
          </a:p>
        </p:txBody>
      </p:sp>
      <p:sp>
        <p:nvSpPr>
          <p:cNvPr id="56" name="Rectangle 55"/>
          <p:cNvSpPr/>
          <p:nvPr/>
        </p:nvSpPr>
        <p:spPr>
          <a:xfrm>
            <a:off x="9262872" y="2879848"/>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TextBox 56"/>
          <p:cNvSpPr txBox="1"/>
          <p:nvPr/>
        </p:nvSpPr>
        <p:spPr>
          <a:xfrm>
            <a:off x="9445752" y="2834128"/>
            <a:ext cx="2423160" cy="566928"/>
          </a:xfrm>
          <a:prstGeom prst="rect">
            <a:avLst/>
          </a:prstGeom>
          <a:noFill/>
        </p:spPr>
        <p:txBody>
          <a:bodyPr wrap="square" lIns="0" rIns="0" tIns="0" bIns="0">
            <a:spAutoFit/>
          </a:bodyPr>
          <a:lstStyle/>
          <a:p>
            <a:pPr algn="l"/>
            <a:r>
              <a:rPr sz="1100" b="0" i="0">
                <a:solidFill>
                  <a:srgbClr val="000000"/>
                </a:solidFill>
              </a:rPr>
              <a:t>Intensity contrast: ~10⁻⁷ (gas giant)
  to 10⁻¹⁰ (rocky Earth-like)</a:t>
            </a:r>
          </a:p>
        </p:txBody>
      </p:sp>
      <p:sp>
        <p:nvSpPr>
          <p:cNvPr id="58" name="Rectangle 57"/>
          <p:cNvSpPr/>
          <p:nvPr/>
        </p:nvSpPr>
        <p:spPr>
          <a:xfrm>
            <a:off x="9262872" y="3446776"/>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TextBox 58"/>
          <p:cNvSpPr txBox="1"/>
          <p:nvPr/>
        </p:nvSpPr>
        <p:spPr>
          <a:xfrm>
            <a:off x="9445752" y="3401056"/>
            <a:ext cx="2423160" cy="566928"/>
          </a:xfrm>
          <a:prstGeom prst="rect">
            <a:avLst/>
          </a:prstGeom>
          <a:noFill/>
        </p:spPr>
        <p:txBody>
          <a:bodyPr wrap="square" lIns="0" rIns="0" tIns="0" bIns="0">
            <a:spAutoFit/>
          </a:bodyPr>
          <a:lstStyle/>
          <a:p>
            <a:pPr algn="l"/>
            <a:r>
              <a:rPr sz="1100" b="0" i="0">
                <a:solidFill>
                  <a:srgbClr val="000000"/>
                </a:solidFill>
              </a:rPr>
              <a:t>Spectral range: visible</a:t>
            </a:r>
          </a:p>
        </p:txBody>
      </p:sp>
      <p:sp>
        <p:nvSpPr>
          <p:cNvPr id="60" name="Rectangle 59"/>
          <p:cNvSpPr/>
          <p:nvPr/>
        </p:nvSpPr>
        <p:spPr>
          <a:xfrm>
            <a:off x="9262872" y="4013704"/>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TextBox 60"/>
          <p:cNvSpPr txBox="1"/>
          <p:nvPr/>
        </p:nvSpPr>
        <p:spPr>
          <a:xfrm>
            <a:off x="9445752" y="3967984"/>
            <a:ext cx="2423160" cy="566928"/>
          </a:xfrm>
          <a:prstGeom prst="rect">
            <a:avLst/>
          </a:prstGeom>
          <a:noFill/>
        </p:spPr>
        <p:txBody>
          <a:bodyPr wrap="square" lIns="0" rIns="0" tIns="0" bIns="0">
            <a:spAutoFit/>
          </a:bodyPr>
          <a:lstStyle/>
          <a:p>
            <a:pPr algn="l"/>
            <a:r>
              <a:rPr sz="1100" b="0" i="0">
                <a:solidFill>
                  <a:srgbClr val="000000"/>
                </a:solidFill>
              </a:rPr>
              <a:t>Polarised contrast: 10⁻⁸ for rocky planets
  (Stam 2008, 2004); polarimetry gains
  ~10⁻² since star is unpolarised</a:t>
            </a:r>
          </a:p>
        </p:txBody>
      </p:sp>
      <p:sp>
        <p:nvSpPr>
          <p:cNvPr id="62" name="Rectangle 61"/>
          <p:cNvSpPr/>
          <p:nvPr/>
        </p:nvSpPr>
        <p:spPr>
          <a:xfrm>
            <a:off x="9262872" y="4580632"/>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TextBox 62"/>
          <p:cNvSpPr txBox="1"/>
          <p:nvPr/>
        </p:nvSpPr>
        <p:spPr>
          <a:xfrm>
            <a:off x="9445752" y="4534912"/>
            <a:ext cx="2423160" cy="566928"/>
          </a:xfrm>
          <a:prstGeom prst="rect">
            <a:avLst/>
          </a:prstGeom>
          <a:noFill/>
        </p:spPr>
        <p:txBody>
          <a:bodyPr wrap="square" lIns="0" rIns="0" tIns="0" bIns="0">
            <a:spAutoFit/>
          </a:bodyPr>
          <a:lstStyle/>
          <a:p>
            <a:pPr algn="l"/>
            <a:r>
              <a:rPr sz="1100" b="0" i="0">
                <a:solidFill>
                  <a:srgbClr val="000000"/>
                </a:solidFill>
              </a:rPr>
              <a:t>IP must be corrected to 10⁻³ level</a:t>
            </a:r>
          </a:p>
        </p:txBody>
      </p:sp>
      <p:sp>
        <p:nvSpPr>
          <p:cNvPr id="64" name="Rectangle 63"/>
          <p:cNvSpPr/>
          <p:nvPr/>
        </p:nvSpPr>
        <p:spPr>
          <a:xfrm>
            <a:off x="9262872" y="5147560"/>
            <a:ext cx="91440" cy="914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TextBox 64"/>
          <p:cNvSpPr txBox="1"/>
          <p:nvPr/>
        </p:nvSpPr>
        <p:spPr>
          <a:xfrm>
            <a:off x="9445752" y="5101840"/>
            <a:ext cx="2423160" cy="566928"/>
          </a:xfrm>
          <a:prstGeom prst="rect">
            <a:avLst/>
          </a:prstGeom>
          <a:noFill/>
        </p:spPr>
        <p:txBody>
          <a:bodyPr wrap="square" lIns="0" rIns="0" tIns="0" bIns="0">
            <a:spAutoFit/>
          </a:bodyPr>
          <a:lstStyle/>
          <a:p>
            <a:pPr algn="l"/>
            <a:r>
              <a:rPr sz="1100" b="0" i="0">
                <a:solidFill>
                  <a:srgbClr val="000000"/>
                </a:solidFill>
              </a:rPr>
              <a:t>Requires: dual-beam, upstream HWP,
  complete Mueller matrix calibration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Instrument Trade Study</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Which instruments? What did we assess?</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5</a:t>
            </a:r>
          </a:p>
        </p:txBody>
      </p:sp>
      <p:sp>
        <p:nvSpPr>
          <p:cNvPr id="8" name="TextBox 7"/>
          <p:cNvSpPr txBox="1"/>
          <p:nvPr/>
        </p:nvSpPr>
        <p:spPr>
          <a:xfrm>
            <a:off x="365760" y="1280160"/>
            <a:ext cx="11430000" cy="411480"/>
          </a:xfrm>
          <a:prstGeom prst="rect">
            <a:avLst/>
          </a:prstGeom>
          <a:noFill/>
        </p:spPr>
        <p:txBody>
          <a:bodyPr wrap="square">
            <a:spAutoFit/>
          </a:bodyPr>
          <a:lstStyle/>
          <a:p>
            <a:pPr algn="l"/>
            <a:r>
              <a:rPr sz="1700" b="0" i="1">
                <a:solidFill>
                  <a:srgbClr val="1F497D"/>
                </a:solidFill>
              </a:rPr>
              <a:t>Seven instruments assessed across three generations of high-contrast polarimeters</a:t>
            </a:r>
          </a:p>
        </p:txBody>
      </p:sp>
      <p:sp>
        <p:nvSpPr>
          <p:cNvPr id="9" name="Rectangle 8"/>
          <p:cNvSpPr/>
          <p:nvPr/>
        </p:nvSpPr>
        <p:spPr>
          <a:xfrm>
            <a:off x="274320" y="1874519"/>
            <a:ext cx="2743200" cy="68580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274320" y="1947671"/>
            <a:ext cx="2743200" cy="347472"/>
          </a:xfrm>
          <a:prstGeom prst="rect">
            <a:avLst/>
          </a:prstGeom>
          <a:noFill/>
        </p:spPr>
        <p:txBody>
          <a:bodyPr wrap="square">
            <a:spAutoFit/>
          </a:bodyPr>
          <a:lstStyle/>
          <a:p>
            <a:pPr algn="ctr"/>
            <a:r>
              <a:rPr sz="2000" b="1" i="0">
                <a:solidFill>
                  <a:srgbClr val="FFFFFF"/>
                </a:solidFill>
              </a:rPr>
              <a:t>SPHERE</a:t>
            </a:r>
          </a:p>
        </p:txBody>
      </p:sp>
      <p:sp>
        <p:nvSpPr>
          <p:cNvPr id="11" name="TextBox 10"/>
          <p:cNvSpPr txBox="1"/>
          <p:nvPr/>
        </p:nvSpPr>
        <p:spPr>
          <a:xfrm>
            <a:off x="274320" y="2258567"/>
            <a:ext cx="2743200" cy="256032"/>
          </a:xfrm>
          <a:prstGeom prst="rect">
            <a:avLst/>
          </a:prstGeom>
          <a:noFill/>
        </p:spPr>
        <p:txBody>
          <a:bodyPr wrap="square">
            <a:spAutoFit/>
          </a:bodyPr>
          <a:lstStyle/>
          <a:p>
            <a:pPr algn="ctr"/>
            <a:r>
              <a:rPr sz="1100" b="0" i="1">
                <a:solidFill>
                  <a:srgbClr val="FFFFFF"/>
                </a:solidFill>
              </a:rPr>
              <a:t>(General)</a:t>
            </a:r>
          </a:p>
        </p:txBody>
      </p:sp>
      <p:sp>
        <p:nvSpPr>
          <p:cNvPr id="12" name="Rectangle 11"/>
          <p:cNvSpPr/>
          <p:nvPr/>
        </p:nvSpPr>
        <p:spPr>
          <a:xfrm>
            <a:off x="3200400" y="1874519"/>
            <a:ext cx="2743200" cy="68580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3200400" y="1947671"/>
            <a:ext cx="2743200" cy="347472"/>
          </a:xfrm>
          <a:prstGeom prst="rect">
            <a:avLst/>
          </a:prstGeom>
          <a:noFill/>
        </p:spPr>
        <p:txBody>
          <a:bodyPr wrap="square">
            <a:spAutoFit/>
          </a:bodyPr>
          <a:lstStyle/>
          <a:p>
            <a:pPr algn="ctr"/>
            <a:r>
              <a:rPr sz="2000" b="1" i="0">
                <a:solidFill>
                  <a:srgbClr val="FFFFFF"/>
                </a:solidFill>
              </a:rPr>
              <a:t>IRDIS</a:t>
            </a:r>
          </a:p>
        </p:txBody>
      </p:sp>
      <p:sp>
        <p:nvSpPr>
          <p:cNvPr id="14" name="TextBox 13"/>
          <p:cNvSpPr txBox="1"/>
          <p:nvPr/>
        </p:nvSpPr>
        <p:spPr>
          <a:xfrm>
            <a:off x="3200400" y="2258567"/>
            <a:ext cx="2743200" cy="256032"/>
          </a:xfrm>
          <a:prstGeom prst="rect">
            <a:avLst/>
          </a:prstGeom>
          <a:noFill/>
        </p:spPr>
        <p:txBody>
          <a:bodyPr wrap="square">
            <a:spAutoFit/>
          </a:bodyPr>
          <a:lstStyle/>
          <a:p>
            <a:pPr algn="ctr"/>
            <a:r>
              <a:rPr sz="1100" b="0" i="1">
                <a:solidFill>
                  <a:srgbClr val="FFFFFF"/>
                </a:solidFill>
              </a:rPr>
              <a:t>(SPHERE/VLT)</a:t>
            </a:r>
          </a:p>
        </p:txBody>
      </p:sp>
      <p:sp>
        <p:nvSpPr>
          <p:cNvPr id="15" name="Rectangle 14"/>
          <p:cNvSpPr/>
          <p:nvPr/>
        </p:nvSpPr>
        <p:spPr>
          <a:xfrm>
            <a:off x="6126480" y="1874519"/>
            <a:ext cx="2743200" cy="68580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6126480" y="1947671"/>
            <a:ext cx="2743200" cy="347472"/>
          </a:xfrm>
          <a:prstGeom prst="rect">
            <a:avLst/>
          </a:prstGeom>
          <a:noFill/>
        </p:spPr>
        <p:txBody>
          <a:bodyPr wrap="square">
            <a:spAutoFit/>
          </a:bodyPr>
          <a:lstStyle/>
          <a:p>
            <a:pPr algn="ctr"/>
            <a:r>
              <a:rPr sz="2000" b="1" i="0">
                <a:solidFill>
                  <a:srgbClr val="FFFFFF"/>
                </a:solidFill>
              </a:rPr>
              <a:t>ZIMPOL</a:t>
            </a:r>
          </a:p>
        </p:txBody>
      </p:sp>
      <p:sp>
        <p:nvSpPr>
          <p:cNvPr id="17" name="TextBox 16"/>
          <p:cNvSpPr txBox="1"/>
          <p:nvPr/>
        </p:nvSpPr>
        <p:spPr>
          <a:xfrm>
            <a:off x="6126480" y="2258567"/>
            <a:ext cx="2743200" cy="256032"/>
          </a:xfrm>
          <a:prstGeom prst="rect">
            <a:avLst/>
          </a:prstGeom>
          <a:noFill/>
        </p:spPr>
        <p:txBody>
          <a:bodyPr wrap="square">
            <a:spAutoFit/>
          </a:bodyPr>
          <a:lstStyle/>
          <a:p>
            <a:pPr algn="ctr"/>
            <a:r>
              <a:rPr sz="1100" b="0" i="1">
                <a:solidFill>
                  <a:srgbClr val="FFFFFF"/>
                </a:solidFill>
              </a:rPr>
              <a:t>(SPHERE/VLT)</a:t>
            </a:r>
          </a:p>
        </p:txBody>
      </p:sp>
      <p:sp>
        <p:nvSpPr>
          <p:cNvPr id="18" name="Rectangle 17"/>
          <p:cNvSpPr/>
          <p:nvPr/>
        </p:nvSpPr>
        <p:spPr>
          <a:xfrm>
            <a:off x="274320" y="2688337"/>
            <a:ext cx="2743200" cy="68580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274320" y="2761489"/>
            <a:ext cx="2743200" cy="347472"/>
          </a:xfrm>
          <a:prstGeom prst="rect">
            <a:avLst/>
          </a:prstGeom>
          <a:noFill/>
        </p:spPr>
        <p:txBody>
          <a:bodyPr wrap="square">
            <a:spAutoFit/>
          </a:bodyPr>
          <a:lstStyle/>
          <a:p>
            <a:pPr algn="ctr"/>
            <a:r>
              <a:rPr sz="2000" b="1" i="0">
                <a:solidFill>
                  <a:srgbClr val="FFFFFF"/>
                </a:solidFill>
              </a:rPr>
              <a:t>GPI</a:t>
            </a:r>
          </a:p>
        </p:txBody>
      </p:sp>
      <p:sp>
        <p:nvSpPr>
          <p:cNvPr id="20" name="TextBox 19"/>
          <p:cNvSpPr txBox="1"/>
          <p:nvPr/>
        </p:nvSpPr>
        <p:spPr>
          <a:xfrm>
            <a:off x="274320" y="3072385"/>
            <a:ext cx="2743200" cy="256032"/>
          </a:xfrm>
          <a:prstGeom prst="rect">
            <a:avLst/>
          </a:prstGeom>
          <a:noFill/>
        </p:spPr>
        <p:txBody>
          <a:bodyPr wrap="square">
            <a:spAutoFit/>
          </a:bodyPr>
          <a:lstStyle/>
          <a:p>
            <a:pPr algn="ctr"/>
            <a:r>
              <a:rPr sz="1100" b="0" i="1">
                <a:solidFill>
                  <a:srgbClr val="FFFFFF"/>
                </a:solidFill>
              </a:rPr>
              <a:t>(Gemini South)</a:t>
            </a:r>
          </a:p>
        </p:txBody>
      </p:sp>
      <p:sp>
        <p:nvSpPr>
          <p:cNvPr id="21" name="Rectangle 20"/>
          <p:cNvSpPr/>
          <p:nvPr/>
        </p:nvSpPr>
        <p:spPr>
          <a:xfrm>
            <a:off x="274320" y="3502155"/>
            <a:ext cx="2743200" cy="685800"/>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274320" y="3575307"/>
            <a:ext cx="2743200" cy="347472"/>
          </a:xfrm>
          <a:prstGeom prst="rect">
            <a:avLst/>
          </a:prstGeom>
          <a:noFill/>
        </p:spPr>
        <p:txBody>
          <a:bodyPr wrap="square">
            <a:spAutoFit/>
          </a:bodyPr>
          <a:lstStyle/>
          <a:p>
            <a:pPr algn="ctr"/>
            <a:r>
              <a:rPr sz="2000" b="1" i="0">
                <a:solidFill>
                  <a:srgbClr val="FFFFFF"/>
                </a:solidFill>
              </a:rPr>
              <a:t>SCExAO</a:t>
            </a:r>
          </a:p>
        </p:txBody>
      </p:sp>
      <p:sp>
        <p:nvSpPr>
          <p:cNvPr id="23" name="TextBox 22"/>
          <p:cNvSpPr txBox="1"/>
          <p:nvPr/>
        </p:nvSpPr>
        <p:spPr>
          <a:xfrm>
            <a:off x="274320" y="3886203"/>
            <a:ext cx="2743200" cy="256032"/>
          </a:xfrm>
          <a:prstGeom prst="rect">
            <a:avLst/>
          </a:prstGeom>
          <a:noFill/>
        </p:spPr>
        <p:txBody>
          <a:bodyPr wrap="square">
            <a:spAutoFit/>
          </a:bodyPr>
          <a:lstStyle/>
          <a:p>
            <a:pPr algn="ctr"/>
            <a:r>
              <a:rPr sz="1100" b="0" i="1">
                <a:solidFill>
                  <a:srgbClr val="FFFFFF"/>
                </a:solidFill>
              </a:rPr>
              <a:t>(Subaru)</a:t>
            </a:r>
          </a:p>
        </p:txBody>
      </p:sp>
      <p:sp>
        <p:nvSpPr>
          <p:cNvPr id="24" name="Rectangle 23"/>
          <p:cNvSpPr/>
          <p:nvPr/>
        </p:nvSpPr>
        <p:spPr>
          <a:xfrm>
            <a:off x="3200400" y="2690334"/>
            <a:ext cx="2743200" cy="685800"/>
          </a:xfrm>
          <a:prstGeom prst="rect">
            <a:avLst/>
          </a:prstGeom>
          <a:solidFill>
            <a:srgbClr val="70AD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3200400" y="2763486"/>
            <a:ext cx="2743200" cy="347472"/>
          </a:xfrm>
          <a:prstGeom prst="rect">
            <a:avLst/>
          </a:prstGeom>
          <a:noFill/>
        </p:spPr>
        <p:txBody>
          <a:bodyPr wrap="square">
            <a:spAutoFit/>
          </a:bodyPr>
          <a:lstStyle/>
          <a:p>
            <a:pPr algn="ctr"/>
            <a:r>
              <a:rPr sz="2000" b="1" i="0">
                <a:solidFill>
                  <a:srgbClr val="FFFFFF"/>
                </a:solidFill>
              </a:rPr>
              <a:t>CHARIS</a:t>
            </a:r>
          </a:p>
        </p:txBody>
      </p:sp>
      <p:sp>
        <p:nvSpPr>
          <p:cNvPr id="26" name="TextBox 25"/>
          <p:cNvSpPr txBox="1"/>
          <p:nvPr/>
        </p:nvSpPr>
        <p:spPr>
          <a:xfrm>
            <a:off x="3200400" y="3074382"/>
            <a:ext cx="2743200" cy="256032"/>
          </a:xfrm>
          <a:prstGeom prst="rect">
            <a:avLst/>
          </a:prstGeom>
          <a:noFill/>
        </p:spPr>
        <p:txBody>
          <a:bodyPr wrap="square">
            <a:spAutoFit/>
          </a:bodyPr>
          <a:lstStyle/>
          <a:p>
            <a:pPr algn="ctr"/>
            <a:r>
              <a:rPr sz="1100" b="0" i="1">
                <a:solidFill>
                  <a:srgbClr val="FFFFFF"/>
                </a:solidFill>
              </a:rPr>
              <a:t>(Subaru/SCExAO)</a:t>
            </a:r>
          </a:p>
        </p:txBody>
      </p:sp>
      <p:sp>
        <p:nvSpPr>
          <p:cNvPr id="27" name="Rectangle 26"/>
          <p:cNvSpPr/>
          <p:nvPr/>
        </p:nvSpPr>
        <p:spPr>
          <a:xfrm>
            <a:off x="6126480" y="2679191"/>
            <a:ext cx="2743200" cy="685800"/>
          </a:xfrm>
          <a:prstGeom prst="rect">
            <a:avLst/>
          </a:prstGeom>
          <a:solidFill>
            <a:srgbClr val="70AD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6126480" y="2752343"/>
            <a:ext cx="2743200" cy="347472"/>
          </a:xfrm>
          <a:prstGeom prst="rect">
            <a:avLst/>
          </a:prstGeom>
          <a:noFill/>
        </p:spPr>
        <p:txBody>
          <a:bodyPr wrap="square">
            <a:spAutoFit/>
          </a:bodyPr>
          <a:lstStyle/>
          <a:p>
            <a:pPr algn="ctr"/>
            <a:r>
              <a:rPr sz="2000" b="1" i="0">
                <a:solidFill>
                  <a:srgbClr val="FFFFFF"/>
                </a:solidFill>
              </a:rPr>
              <a:t>VAMPIRES</a:t>
            </a:r>
          </a:p>
        </p:txBody>
      </p:sp>
      <p:sp>
        <p:nvSpPr>
          <p:cNvPr id="29" name="TextBox 28"/>
          <p:cNvSpPr txBox="1"/>
          <p:nvPr/>
        </p:nvSpPr>
        <p:spPr>
          <a:xfrm>
            <a:off x="6126480" y="3063239"/>
            <a:ext cx="2743200" cy="256032"/>
          </a:xfrm>
          <a:prstGeom prst="rect">
            <a:avLst/>
          </a:prstGeom>
          <a:noFill/>
        </p:spPr>
        <p:txBody>
          <a:bodyPr wrap="square">
            <a:spAutoFit/>
          </a:bodyPr>
          <a:lstStyle/>
          <a:p>
            <a:pPr algn="ctr"/>
            <a:r>
              <a:rPr sz="1100" b="0" i="1">
                <a:solidFill>
                  <a:srgbClr val="FFFFFF"/>
                </a:solidFill>
              </a:rPr>
              <a:t>(Subaru/SCExAO)</a:t>
            </a:r>
          </a:p>
        </p:txBody>
      </p:sp>
      <p:sp>
        <p:nvSpPr>
          <p:cNvPr id="30" name="Rectangle 29"/>
          <p:cNvSpPr/>
          <p:nvPr/>
        </p:nvSpPr>
        <p:spPr>
          <a:xfrm>
            <a:off x="274320" y="5029200"/>
            <a:ext cx="11612880" cy="1508760"/>
          </a:xfrm>
          <a:prstGeom prst="rect">
            <a:avLst/>
          </a:prstGeom>
          <a:solidFill>
            <a:srgbClr val="EFEF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p:cNvSpPr txBox="1"/>
          <p:nvPr/>
        </p:nvSpPr>
        <p:spPr>
          <a:xfrm>
            <a:off x="411480" y="5074920"/>
            <a:ext cx="3657600" cy="320040"/>
          </a:xfrm>
          <a:prstGeom prst="rect">
            <a:avLst/>
          </a:prstGeom>
          <a:noFill/>
        </p:spPr>
        <p:txBody>
          <a:bodyPr wrap="square">
            <a:spAutoFit/>
          </a:bodyPr>
          <a:lstStyle/>
          <a:p>
            <a:pPr algn="l"/>
            <a:r>
              <a:rPr sz="1300" b="1" i="0">
                <a:solidFill>
                  <a:srgbClr val="1F497D"/>
                </a:solidFill>
              </a:rPr>
              <a:t>Assessment framework for each instrument:</a:t>
            </a:r>
          </a:p>
        </p:txBody>
      </p:sp>
      <p:sp>
        <p:nvSpPr>
          <p:cNvPr id="32" name="TextBox 31"/>
          <p:cNvSpPr txBox="1"/>
          <p:nvPr/>
        </p:nvSpPr>
        <p:spPr>
          <a:xfrm>
            <a:off x="365760" y="5440680"/>
            <a:ext cx="3657600" cy="365760"/>
          </a:xfrm>
          <a:prstGeom prst="rect">
            <a:avLst/>
          </a:prstGeom>
          <a:noFill/>
        </p:spPr>
        <p:txBody>
          <a:bodyPr wrap="square">
            <a:spAutoFit/>
          </a:bodyPr>
          <a:lstStyle/>
          <a:p>
            <a:pPr algn="l"/>
            <a:r>
              <a:rPr sz="1400" b="1" i="0">
                <a:solidFill>
                  <a:srgbClr val="37863A"/>
                </a:solidFill>
              </a:rPr>
              <a:t>✅  What worked?</a:t>
            </a:r>
          </a:p>
        </p:txBody>
      </p:sp>
      <p:sp>
        <p:nvSpPr>
          <p:cNvPr id="33" name="TextBox 32"/>
          <p:cNvSpPr txBox="1"/>
          <p:nvPr/>
        </p:nvSpPr>
        <p:spPr>
          <a:xfrm>
            <a:off x="4206240" y="5440680"/>
            <a:ext cx="3657600" cy="365760"/>
          </a:xfrm>
          <a:prstGeom prst="rect">
            <a:avLst/>
          </a:prstGeom>
          <a:noFill/>
        </p:spPr>
        <p:txBody>
          <a:bodyPr wrap="square">
            <a:spAutoFit/>
          </a:bodyPr>
          <a:lstStyle/>
          <a:p>
            <a:pPr algn="l"/>
            <a:r>
              <a:rPr sz="1400" b="1" i="0">
                <a:solidFill>
                  <a:srgbClr val="C00000"/>
                </a:solidFill>
              </a:rPr>
              <a:t>❌  What didn't work?</a:t>
            </a:r>
          </a:p>
        </p:txBody>
      </p:sp>
      <p:sp>
        <p:nvSpPr>
          <p:cNvPr id="34" name="TextBox 33"/>
          <p:cNvSpPr txBox="1"/>
          <p:nvPr/>
        </p:nvSpPr>
        <p:spPr>
          <a:xfrm>
            <a:off x="8046720" y="5440680"/>
            <a:ext cx="3657600" cy="365760"/>
          </a:xfrm>
          <a:prstGeom prst="rect">
            <a:avLst/>
          </a:prstGeom>
          <a:noFill/>
        </p:spPr>
        <p:txBody>
          <a:bodyPr wrap="square">
            <a:spAutoFit/>
          </a:bodyPr>
          <a:lstStyle/>
          <a:p>
            <a:pPr algn="l"/>
            <a:r>
              <a:rPr sz="1400" b="1" i="0">
                <a:solidFill>
                  <a:srgbClr val="1F497D"/>
                </a:solidFill>
              </a:rPr>
              <a:t>➡  Lessons for PCS design</a:t>
            </a:r>
          </a:p>
        </p:txBody>
      </p:sp>
      <p:pic>
        <p:nvPicPr>
          <p:cNvPr id="35" name="Picture 2" descr="https://www.eso.org/sci/facilities/paranal/instruments/sphere/img/CPI.jpg">
            <a:extLst>
              <a:ext uri="{FF2B5EF4-FFF2-40B4-BE49-F238E27FC236}">
                <a16:creationId xmlns:a16="http://schemas.microsoft.com/office/drawing/2014/main" id="{576E6EF6-8B6B-06C7-8174-406B3389D61F}"/>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156448" y="112055"/>
            <a:ext cx="3959352" cy="22851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Trade Study: SPHERE (Overall) &amp; SPHERE/IRDIS</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NIR dual-beam polarimetry | van Holstein et al. 2020, 2021, 2023</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6</a:t>
            </a:r>
          </a:p>
        </p:txBody>
      </p:sp>
      <p:sp>
        <p:nvSpPr>
          <p:cNvPr id="8" name="Rectangle 7"/>
          <p:cNvSpPr/>
          <p:nvPr/>
        </p:nvSpPr>
        <p:spPr>
          <a:xfrm>
            <a:off x="228600" y="1280160"/>
            <a:ext cx="11704320" cy="32004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320040" y="1289304"/>
            <a:ext cx="11430000" cy="292608"/>
          </a:xfrm>
          <a:prstGeom prst="rect">
            <a:avLst/>
          </a:prstGeom>
          <a:noFill/>
        </p:spPr>
        <p:txBody>
          <a:bodyPr wrap="square">
            <a:spAutoFit/>
          </a:bodyPr>
          <a:lstStyle/>
          <a:p>
            <a:pPr algn="l"/>
            <a:r>
              <a:rPr sz="1400" b="1" i="0">
                <a:solidFill>
                  <a:srgbClr val="FFFFFF"/>
                </a:solidFill>
              </a:rPr>
              <a:t>SPHERE — General System Performance</a:t>
            </a:r>
          </a:p>
        </p:txBody>
      </p:sp>
      <p:sp>
        <p:nvSpPr>
          <p:cNvPr id="10" name="Rectangle 9"/>
          <p:cNvSpPr/>
          <p:nvPr/>
        </p:nvSpPr>
        <p:spPr>
          <a:xfrm>
            <a:off x="228600" y="1600200"/>
            <a:ext cx="3749039" cy="2194560"/>
          </a:xfrm>
          <a:prstGeom prst="rect">
            <a:avLst/>
          </a:prstGeom>
          <a:solidFill>
            <a:srgbClr val="E8F3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320040" y="1627632"/>
            <a:ext cx="3566160" cy="292608"/>
          </a:xfrm>
          <a:prstGeom prst="rect">
            <a:avLst/>
          </a:prstGeom>
          <a:noFill/>
        </p:spPr>
        <p:txBody>
          <a:bodyPr wrap="square">
            <a:spAutoFit/>
          </a:bodyPr>
          <a:lstStyle/>
          <a:p>
            <a:pPr algn="l"/>
            <a:r>
              <a:rPr sz="1300" b="1" i="0">
                <a:solidFill>
                  <a:srgbClr val="37863A"/>
                </a:solidFill>
              </a:rPr>
              <a:t>✅ Worked</a:t>
            </a:r>
          </a:p>
        </p:txBody>
      </p:sp>
      <p:sp>
        <p:nvSpPr>
          <p:cNvPr id="12" name="TextBox 11"/>
          <p:cNvSpPr txBox="1"/>
          <p:nvPr/>
        </p:nvSpPr>
        <p:spPr>
          <a:xfrm>
            <a:off x="320040" y="1920240"/>
            <a:ext cx="3566160" cy="1737360"/>
          </a:xfrm>
          <a:prstGeom prst="rect">
            <a:avLst/>
          </a:prstGeom>
          <a:noFill/>
        </p:spPr>
        <p:txBody>
          <a:bodyPr wrap="square">
            <a:spAutoFit/>
          </a:bodyPr>
          <a:lstStyle/>
          <a:p>
            <a:pPr algn="l"/>
            <a:r>
              <a:rPr sz="1100">
                <a:solidFill>
                  <a:srgbClr val="000000"/>
                </a:solidFill>
              </a:rPr>
              <a:t>•  PDI (Qphi imaging): gold standard; &gt;100 systems imaged</a:t>
            </a:r>
          </a:p>
          <a:p>
            <a:pPr algn="l"/>
            <a:r>
              <a:rPr sz="1100">
                <a:solidFill>
                  <a:srgbClr val="000000"/>
                </a:solidFill>
              </a:rPr>
              <a:t>•  Coronagraphy + PDI → 10⁻³–10⁻⁴ contrast in Qphi</a:t>
            </a:r>
          </a:p>
          <a:p>
            <a:pPr algn="l"/>
            <a:r>
              <a:rPr sz="1100">
                <a:solidFill>
                  <a:srgbClr val="000000"/>
                </a:solidFill>
              </a:rPr>
              <a:t>•  Uphi diagnostic: ≈ 0 when well-calibrated; key quality metric</a:t>
            </a:r>
          </a:p>
          <a:p>
            <a:pPr algn="l"/>
            <a:r>
              <a:rPr sz="1100">
                <a:solidFill>
                  <a:srgbClr val="000000"/>
                </a:solidFill>
              </a:rPr>
              <a:t>•  Dual-beam effectively removes AO speckle residuals</a:t>
            </a:r>
          </a:p>
        </p:txBody>
      </p:sp>
      <p:sp>
        <p:nvSpPr>
          <p:cNvPr id="13" name="Rectangle 12"/>
          <p:cNvSpPr/>
          <p:nvPr/>
        </p:nvSpPr>
        <p:spPr>
          <a:xfrm>
            <a:off x="4069080" y="1600200"/>
            <a:ext cx="3749039" cy="2194560"/>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160520" y="1627632"/>
            <a:ext cx="3566160" cy="292608"/>
          </a:xfrm>
          <a:prstGeom prst="rect">
            <a:avLst/>
          </a:prstGeom>
          <a:noFill/>
        </p:spPr>
        <p:txBody>
          <a:bodyPr wrap="square">
            <a:spAutoFit/>
          </a:bodyPr>
          <a:lstStyle/>
          <a:p>
            <a:pPr algn="l"/>
            <a:r>
              <a:rPr sz="1300" b="1" i="0">
                <a:solidFill>
                  <a:srgbClr val="C00000"/>
                </a:solidFill>
              </a:rPr>
              <a:t>❌ Problems</a:t>
            </a:r>
          </a:p>
        </p:txBody>
      </p:sp>
      <p:sp>
        <p:nvSpPr>
          <p:cNvPr id="15" name="TextBox 14"/>
          <p:cNvSpPr txBox="1"/>
          <p:nvPr/>
        </p:nvSpPr>
        <p:spPr>
          <a:xfrm>
            <a:off x="4160520" y="1920240"/>
            <a:ext cx="3566160" cy="1737360"/>
          </a:xfrm>
          <a:prstGeom prst="rect">
            <a:avLst/>
          </a:prstGeom>
          <a:noFill/>
        </p:spPr>
        <p:txBody>
          <a:bodyPr wrap="square">
            <a:spAutoFit/>
          </a:bodyPr>
          <a:lstStyle/>
          <a:p>
            <a:pPr algn="l"/>
            <a:r>
              <a:rPr sz="1100">
                <a:solidFill>
                  <a:srgbClr val="000000"/>
                </a:solidFill>
              </a:rPr>
              <a:t>•  Nasmyth M3 mirror: 1.5–3.5% telescope IP (wavelength dependent)</a:t>
            </a:r>
          </a:p>
          <a:p>
            <a:pPr algn="l"/>
            <a:r>
              <a:rPr sz="1100">
                <a:solidFill>
                  <a:srgbClr val="000000"/>
                </a:solidFill>
              </a:rPr>
              <a:t>•  Large calibration overheads (~1 hr per target + standards)</a:t>
            </a:r>
          </a:p>
          <a:p>
            <a:pPr algn="l"/>
            <a:r>
              <a:rPr sz="1100">
                <a:solidFill>
                  <a:srgbClr val="000000"/>
                </a:solidFill>
              </a:rPr>
              <a:t>•  Bright stars only: R &lt; 11 for ExAO performance</a:t>
            </a:r>
          </a:p>
          <a:p>
            <a:pPr algn="l"/>
            <a:r>
              <a:rPr sz="1100">
                <a:solidFill>
                  <a:srgbClr val="000000"/>
                </a:solidFill>
              </a:rPr>
              <a:t>•  IP residual after calibration: ~0.5% (limits inner-working-angle)</a:t>
            </a:r>
          </a:p>
        </p:txBody>
      </p:sp>
      <p:sp>
        <p:nvSpPr>
          <p:cNvPr id="16" name="Rectangle 15"/>
          <p:cNvSpPr/>
          <p:nvPr/>
        </p:nvSpPr>
        <p:spPr>
          <a:xfrm>
            <a:off x="7909560" y="1600200"/>
            <a:ext cx="3977639" cy="219456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8001000" y="1627632"/>
            <a:ext cx="3794760" cy="292608"/>
          </a:xfrm>
          <a:prstGeom prst="rect">
            <a:avLst/>
          </a:prstGeom>
          <a:noFill/>
        </p:spPr>
        <p:txBody>
          <a:bodyPr wrap="square">
            <a:spAutoFit/>
          </a:bodyPr>
          <a:lstStyle/>
          <a:p>
            <a:pPr algn="l"/>
            <a:r>
              <a:rPr sz="1300" b="1" i="0">
                <a:solidFill>
                  <a:srgbClr val="1F497D"/>
                </a:solidFill>
              </a:rPr>
              <a:t>➡ Lessons for PCS</a:t>
            </a:r>
          </a:p>
        </p:txBody>
      </p:sp>
      <p:sp>
        <p:nvSpPr>
          <p:cNvPr id="18" name="TextBox 17"/>
          <p:cNvSpPr txBox="1"/>
          <p:nvPr/>
        </p:nvSpPr>
        <p:spPr>
          <a:xfrm>
            <a:off x="8001000" y="1920240"/>
            <a:ext cx="3794760" cy="1107996"/>
          </a:xfrm>
          <a:prstGeom prst="rect">
            <a:avLst/>
          </a:prstGeom>
          <a:noFill/>
        </p:spPr>
        <p:txBody>
          <a:bodyPr wrap="square">
            <a:spAutoFit/>
          </a:bodyPr>
          <a:lstStyle/>
          <a:p>
            <a:pPr algn="l"/>
            <a:r>
              <a:rPr sz="1100" dirty="0">
                <a:solidFill>
                  <a:srgbClr val="000000"/>
                </a:solidFill>
              </a:rPr>
              <a:t>•  PDI is THE technique for disk science</a:t>
            </a:r>
            <a:r>
              <a:rPr lang="en-AU" sz="1100" dirty="0">
                <a:solidFill>
                  <a:srgbClr val="000000"/>
                </a:solidFill>
              </a:rPr>
              <a:t>,</a:t>
            </a:r>
            <a:r>
              <a:rPr sz="1100" dirty="0">
                <a:solidFill>
                  <a:srgbClr val="000000"/>
                </a:solidFill>
              </a:rPr>
              <a:t xml:space="preserve"> include from Day 1</a:t>
            </a:r>
          </a:p>
          <a:p>
            <a:pPr algn="l"/>
            <a:r>
              <a:rPr sz="1100" dirty="0">
                <a:solidFill>
                  <a:srgbClr val="000000"/>
                </a:solidFill>
              </a:rPr>
              <a:t>•  ELT Nasmyth M4+M5 will introduce similar IP</a:t>
            </a:r>
            <a:r>
              <a:rPr lang="en-AU" sz="1100" dirty="0">
                <a:solidFill>
                  <a:srgbClr val="000000"/>
                </a:solidFill>
              </a:rPr>
              <a:t>,</a:t>
            </a:r>
            <a:r>
              <a:rPr sz="1100" dirty="0">
                <a:solidFill>
                  <a:srgbClr val="000000"/>
                </a:solidFill>
              </a:rPr>
              <a:t xml:space="preserve"> HWP before fold mirrors is essential</a:t>
            </a:r>
          </a:p>
          <a:p>
            <a:pPr algn="l"/>
            <a:r>
              <a:rPr sz="1100" dirty="0">
                <a:solidFill>
                  <a:srgbClr val="000000"/>
                </a:solidFill>
              </a:rPr>
              <a:t>•  Mueller matrix model of ELT + PCS must be built before first light</a:t>
            </a:r>
          </a:p>
          <a:p>
            <a:pPr algn="l"/>
            <a:r>
              <a:rPr sz="1100" dirty="0">
                <a:solidFill>
                  <a:srgbClr val="000000"/>
                </a:solidFill>
              </a:rPr>
              <a:t xml:space="preserve">•  </a:t>
            </a:r>
            <a:r>
              <a:rPr sz="1100" dirty="0" err="1">
                <a:solidFill>
                  <a:srgbClr val="000000"/>
                </a:solidFill>
              </a:rPr>
              <a:t>Uphi</a:t>
            </a:r>
            <a:r>
              <a:rPr sz="1100" dirty="0">
                <a:solidFill>
                  <a:srgbClr val="000000"/>
                </a:solidFill>
              </a:rPr>
              <a:t xml:space="preserve"> images: always report as calibration quality diagnostic</a:t>
            </a:r>
          </a:p>
        </p:txBody>
      </p:sp>
      <p:sp>
        <p:nvSpPr>
          <p:cNvPr id="19" name="Rectangle 18"/>
          <p:cNvSpPr/>
          <p:nvPr/>
        </p:nvSpPr>
        <p:spPr>
          <a:xfrm>
            <a:off x="228600" y="3886200"/>
            <a:ext cx="11704320" cy="320040"/>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320040" y="3895344"/>
            <a:ext cx="11430000" cy="292608"/>
          </a:xfrm>
          <a:prstGeom prst="rect">
            <a:avLst/>
          </a:prstGeom>
          <a:noFill/>
        </p:spPr>
        <p:txBody>
          <a:bodyPr wrap="square">
            <a:spAutoFit/>
          </a:bodyPr>
          <a:lstStyle/>
          <a:p>
            <a:pPr algn="l"/>
            <a:r>
              <a:rPr sz="1400" b="1" i="0">
                <a:solidFill>
                  <a:srgbClr val="FFFFFF"/>
                </a:solidFill>
              </a:rPr>
              <a:t>SPHERE/IRDIS — NIR Dual-Beam Polarimeter (J, H, K bands)</a:t>
            </a:r>
          </a:p>
        </p:txBody>
      </p:sp>
      <p:sp>
        <p:nvSpPr>
          <p:cNvPr id="21" name="Rectangle 20"/>
          <p:cNvSpPr/>
          <p:nvPr/>
        </p:nvSpPr>
        <p:spPr>
          <a:xfrm>
            <a:off x="228600" y="4224528"/>
            <a:ext cx="3749039" cy="2331720"/>
          </a:xfrm>
          <a:prstGeom prst="rect">
            <a:avLst/>
          </a:prstGeom>
          <a:solidFill>
            <a:srgbClr val="E8F3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320040" y="4251960"/>
            <a:ext cx="3566160" cy="292608"/>
          </a:xfrm>
          <a:prstGeom prst="rect">
            <a:avLst/>
          </a:prstGeom>
          <a:noFill/>
        </p:spPr>
        <p:txBody>
          <a:bodyPr wrap="square">
            <a:spAutoFit/>
          </a:bodyPr>
          <a:lstStyle/>
          <a:p>
            <a:pPr algn="l"/>
            <a:r>
              <a:rPr sz="1300" b="1" i="0">
                <a:solidFill>
                  <a:srgbClr val="37863A"/>
                </a:solidFill>
              </a:rPr>
              <a:t>✅ Worked</a:t>
            </a:r>
          </a:p>
        </p:txBody>
      </p:sp>
      <p:sp>
        <p:nvSpPr>
          <p:cNvPr id="23" name="TextBox 22"/>
          <p:cNvSpPr txBox="1"/>
          <p:nvPr/>
        </p:nvSpPr>
        <p:spPr>
          <a:xfrm>
            <a:off x="320040" y="4544568"/>
            <a:ext cx="3566160" cy="1169551"/>
          </a:xfrm>
          <a:prstGeom prst="rect">
            <a:avLst/>
          </a:prstGeom>
          <a:noFill/>
        </p:spPr>
        <p:txBody>
          <a:bodyPr wrap="square">
            <a:spAutoFit/>
          </a:bodyPr>
          <a:lstStyle/>
          <a:p>
            <a:pPr algn="l"/>
            <a:r>
              <a:rPr sz="1000" dirty="0">
                <a:solidFill>
                  <a:srgbClr val="000000"/>
                </a:solidFill>
              </a:rPr>
              <a:t>•  Full Mueller matrix calibration model</a:t>
            </a:r>
            <a:r>
              <a:rPr lang="en-AU" sz="1000" dirty="0">
                <a:solidFill>
                  <a:srgbClr val="000000"/>
                </a:solidFill>
              </a:rPr>
              <a:t>,</a:t>
            </a:r>
            <a:r>
              <a:rPr sz="1000" dirty="0">
                <a:solidFill>
                  <a:srgbClr val="000000"/>
                </a:solidFill>
              </a:rPr>
              <a:t xml:space="preserve"> first for an AO instrument</a:t>
            </a:r>
          </a:p>
          <a:p>
            <a:pPr algn="l"/>
            <a:r>
              <a:rPr sz="1000" dirty="0">
                <a:solidFill>
                  <a:srgbClr val="000000"/>
                </a:solidFill>
              </a:rPr>
              <a:t>•  IRDAP pipeline: publicly available, validated on 100s of datasets</a:t>
            </a:r>
          </a:p>
          <a:p>
            <a:pPr algn="l"/>
            <a:r>
              <a:rPr sz="1000" dirty="0">
                <a:solidFill>
                  <a:srgbClr val="000000"/>
                </a:solidFill>
              </a:rPr>
              <a:t>•  Absolute polarimetric accuracy: &lt;0.1% (relative: &lt;1%)</a:t>
            </a:r>
          </a:p>
          <a:p>
            <a:pPr algn="l"/>
            <a:r>
              <a:rPr sz="1000" dirty="0">
                <a:solidFill>
                  <a:srgbClr val="000000"/>
                </a:solidFill>
              </a:rPr>
              <a:t>•  HWP cycling + dual-beam removes first-order IP</a:t>
            </a:r>
          </a:p>
          <a:p>
            <a:pPr algn="l"/>
            <a:r>
              <a:rPr sz="1000" dirty="0">
                <a:solidFill>
                  <a:srgbClr val="000000"/>
                </a:solidFill>
              </a:rPr>
              <a:t xml:space="preserve">•  First detection of </a:t>
            </a:r>
            <a:r>
              <a:rPr sz="1000" dirty="0" err="1">
                <a:solidFill>
                  <a:srgbClr val="000000"/>
                </a:solidFill>
              </a:rPr>
              <a:t>circumsubstellar</a:t>
            </a:r>
            <a:r>
              <a:rPr sz="1000" dirty="0">
                <a:solidFill>
                  <a:srgbClr val="000000"/>
                </a:solidFill>
              </a:rPr>
              <a:t xml:space="preserve"> disk around DH Tau B</a:t>
            </a:r>
          </a:p>
        </p:txBody>
      </p:sp>
      <p:sp>
        <p:nvSpPr>
          <p:cNvPr id="24" name="Rectangle 23"/>
          <p:cNvSpPr/>
          <p:nvPr/>
        </p:nvSpPr>
        <p:spPr>
          <a:xfrm>
            <a:off x="4069080" y="4224528"/>
            <a:ext cx="3749039" cy="2331720"/>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4160520" y="4251960"/>
            <a:ext cx="3566160" cy="292608"/>
          </a:xfrm>
          <a:prstGeom prst="rect">
            <a:avLst/>
          </a:prstGeom>
          <a:noFill/>
        </p:spPr>
        <p:txBody>
          <a:bodyPr wrap="square">
            <a:spAutoFit/>
          </a:bodyPr>
          <a:lstStyle/>
          <a:p>
            <a:pPr algn="l"/>
            <a:r>
              <a:rPr sz="1300" b="1" i="0">
                <a:solidFill>
                  <a:srgbClr val="C00000"/>
                </a:solidFill>
              </a:rPr>
              <a:t>❌ Problems</a:t>
            </a:r>
          </a:p>
        </p:txBody>
      </p:sp>
      <p:sp>
        <p:nvSpPr>
          <p:cNvPr id="26" name="TextBox 25"/>
          <p:cNvSpPr txBox="1"/>
          <p:nvPr/>
        </p:nvSpPr>
        <p:spPr>
          <a:xfrm>
            <a:off x="4160520" y="4544568"/>
            <a:ext cx="3566160" cy="1920240"/>
          </a:xfrm>
          <a:prstGeom prst="rect">
            <a:avLst/>
          </a:prstGeom>
          <a:noFill/>
        </p:spPr>
        <p:txBody>
          <a:bodyPr wrap="square">
            <a:spAutoFit/>
          </a:bodyPr>
          <a:lstStyle/>
          <a:p>
            <a:pPr algn="l"/>
            <a:r>
              <a:rPr sz="1000">
                <a:solidFill>
                  <a:srgbClr val="000000"/>
                </a:solidFill>
              </a:rPr>
              <a:t>•  Derotator can drop to 5% (H) / 7% (K_s) min. efficiency in worst case; typical observing strategy is much better</a:t>
            </a:r>
          </a:p>
          <a:p>
            <a:pPr algn="l"/>
            <a:r>
              <a:rPr sz="1000">
                <a:solidFill>
                  <a:srgbClr val="000000"/>
                </a:solidFill>
              </a:rPr>
              <a:t>•  Derotator: |m₃₄| &gt; 0.5 crosstalk (linear↔circular) at some angles</a:t>
            </a:r>
          </a:p>
          <a:p>
            <a:pPr algn="l"/>
            <a:r>
              <a:rPr sz="1000">
                <a:solidFill>
                  <a:srgbClr val="000000"/>
                </a:solidFill>
              </a:rPr>
              <a:t>•  Derotator at 45°: destroys polarimetric efficiency entirely</a:t>
            </a:r>
          </a:p>
          <a:p>
            <a:pPr algn="l"/>
            <a:r>
              <a:rPr sz="1000">
                <a:solidFill>
                  <a:srgbClr val="000000"/>
                </a:solidFill>
              </a:rPr>
              <a:t>•  M3 vs M4 coatings not identical despite design intent; drifts further with coating ageing</a:t>
            </a:r>
          </a:p>
          <a:p>
            <a:pPr algn="l"/>
            <a:r>
              <a:rPr sz="1000">
                <a:solidFill>
                  <a:srgbClr val="000000"/>
                </a:solidFill>
              </a:rPr>
              <a:t>•  Pol. beamsplitter = polarizers BEHIND a regular beamsplitter → factor 2 photon loss</a:t>
            </a:r>
          </a:p>
        </p:txBody>
      </p:sp>
      <p:sp>
        <p:nvSpPr>
          <p:cNvPr id="27" name="Rectangle 26"/>
          <p:cNvSpPr/>
          <p:nvPr/>
        </p:nvSpPr>
        <p:spPr>
          <a:xfrm>
            <a:off x="7909560" y="4224528"/>
            <a:ext cx="3977639" cy="233172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8001000" y="4251960"/>
            <a:ext cx="3794760" cy="292608"/>
          </a:xfrm>
          <a:prstGeom prst="rect">
            <a:avLst/>
          </a:prstGeom>
          <a:noFill/>
        </p:spPr>
        <p:txBody>
          <a:bodyPr wrap="square">
            <a:spAutoFit/>
          </a:bodyPr>
          <a:lstStyle/>
          <a:p>
            <a:pPr algn="l"/>
            <a:r>
              <a:rPr sz="1300" b="1" i="0">
                <a:solidFill>
                  <a:srgbClr val="1F497D"/>
                </a:solidFill>
              </a:rPr>
              <a:t>➡ Lessons for PCS</a:t>
            </a:r>
          </a:p>
        </p:txBody>
      </p:sp>
      <p:sp>
        <p:nvSpPr>
          <p:cNvPr id="29" name="TextBox 28"/>
          <p:cNvSpPr txBox="1"/>
          <p:nvPr/>
        </p:nvSpPr>
        <p:spPr>
          <a:xfrm>
            <a:off x="8001000" y="4544568"/>
            <a:ext cx="3794760" cy="1920240"/>
          </a:xfrm>
          <a:prstGeom prst="rect">
            <a:avLst/>
          </a:prstGeom>
          <a:noFill/>
        </p:spPr>
        <p:txBody>
          <a:bodyPr wrap="square">
            <a:spAutoFit/>
          </a:bodyPr>
          <a:lstStyle/>
          <a:p>
            <a:pPr algn="l"/>
            <a:r>
              <a:rPr sz="1000">
                <a:solidFill>
                  <a:srgbClr val="000000"/>
                </a:solidFill>
              </a:rPr>
              <a:t>•  HWP retardance must be uniform close to 180° in ALL science bands</a:t>
            </a:r>
          </a:p>
          <a:p>
            <a:pPr algn="l"/>
            <a:r>
              <a:rPr sz="1000">
                <a:solidFill>
                  <a:srgbClr val="000000"/>
                </a:solidFill>
              </a:rPr>
              <a:t>•  Derotator (K-mirror): keep away from 45°, optimise coatings, model every state</a:t>
            </a:r>
          </a:p>
          <a:p>
            <a:pPr algn="l"/>
            <a:r>
              <a:rPr sz="1000">
                <a:solidFill>
                  <a:srgbClr val="000000"/>
                </a:solidFill>
              </a:rPr>
              <a:t>•  ELT F/0.9 polarisation aberrations (not simple beam shifts) scale as 1/f² → ~20× worse than SPHERE F/4</a:t>
            </a:r>
          </a:p>
          <a:p>
            <a:pPr algn="l"/>
            <a:r>
              <a:rPr sz="1000">
                <a:solidFill>
                  <a:srgbClr val="000000"/>
                </a:solidFill>
              </a:rPr>
              <a:t>•  Polarisation-aberration correction must be built into PCS data pipeline from Day 1</a:t>
            </a:r>
          </a:p>
          <a:p>
            <a:pPr algn="l"/>
            <a:r>
              <a:rPr sz="1000">
                <a:solidFill>
                  <a:srgbClr val="000000"/>
                </a:solidFill>
              </a:rPr>
              <a:t>•  IRDAP-style public calibration pipeline is essential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Trade Study: SPHERE/ZIMPOL</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Visible fast-modulation polarimetry | Schmid et al. 2018</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7</a:t>
            </a:r>
          </a:p>
        </p:txBody>
      </p:sp>
      <p:sp>
        <p:nvSpPr>
          <p:cNvPr id="8" name="TextBox 7"/>
          <p:cNvSpPr txBox="1"/>
          <p:nvPr/>
        </p:nvSpPr>
        <p:spPr>
          <a:xfrm>
            <a:off x="274320" y="1234440"/>
            <a:ext cx="11612880" cy="320040"/>
          </a:xfrm>
          <a:prstGeom prst="rect">
            <a:avLst/>
          </a:prstGeom>
          <a:noFill/>
        </p:spPr>
        <p:txBody>
          <a:bodyPr wrap="square">
            <a:spAutoFit/>
          </a:bodyPr>
          <a:lstStyle/>
          <a:p>
            <a:pPr algn="l"/>
            <a:r>
              <a:rPr sz="1400" b="0" i="1">
                <a:solidFill>
                  <a:srgbClr val="1F497D"/>
                </a:solidFill>
              </a:rPr>
              <a:t>SPHERE/ZIMPOL — Zürich IMaging POLarimeter (500–900 nm, 3.6 mas/pixel)</a:t>
            </a:r>
          </a:p>
        </p:txBody>
      </p:sp>
      <p:sp>
        <p:nvSpPr>
          <p:cNvPr id="9" name="Rectangle 8"/>
          <p:cNvSpPr/>
          <p:nvPr/>
        </p:nvSpPr>
        <p:spPr>
          <a:xfrm>
            <a:off x="228600" y="1600200"/>
            <a:ext cx="3749039" cy="4892040"/>
          </a:xfrm>
          <a:prstGeom prst="rect">
            <a:avLst/>
          </a:prstGeom>
          <a:solidFill>
            <a:srgbClr val="E8F3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320040" y="1645920"/>
            <a:ext cx="3566160" cy="320040"/>
          </a:xfrm>
          <a:prstGeom prst="rect">
            <a:avLst/>
          </a:prstGeom>
          <a:noFill/>
        </p:spPr>
        <p:txBody>
          <a:bodyPr wrap="square">
            <a:spAutoFit/>
          </a:bodyPr>
          <a:lstStyle/>
          <a:p>
            <a:pPr algn="l"/>
            <a:r>
              <a:rPr sz="1400" b="1" i="0">
                <a:solidFill>
                  <a:srgbClr val="37863A"/>
                </a:solidFill>
              </a:rPr>
              <a:t>✅ What Worked</a:t>
            </a:r>
          </a:p>
        </p:txBody>
      </p:sp>
      <p:sp>
        <p:nvSpPr>
          <p:cNvPr id="11" name="TextBox 10"/>
          <p:cNvSpPr txBox="1"/>
          <p:nvPr/>
        </p:nvSpPr>
        <p:spPr>
          <a:xfrm>
            <a:off x="320040" y="2011680"/>
            <a:ext cx="3566160" cy="2123658"/>
          </a:xfrm>
          <a:prstGeom prst="rect">
            <a:avLst/>
          </a:prstGeom>
          <a:noFill/>
        </p:spPr>
        <p:txBody>
          <a:bodyPr wrap="square">
            <a:spAutoFit/>
          </a:bodyPr>
          <a:lstStyle/>
          <a:p>
            <a:pPr algn="l"/>
            <a:r>
              <a:rPr sz="1100" dirty="0">
                <a:solidFill>
                  <a:srgbClr val="000000"/>
                </a:solidFill>
              </a:rPr>
              <a:t>•  kHz EMCCD modulation: I⊥ and I∥ measured on SAME PIXELS removes all atmospheric/speckle temporal variation</a:t>
            </a:r>
          </a:p>
          <a:p>
            <a:pPr algn="l"/>
            <a:r>
              <a:rPr sz="1100" dirty="0">
                <a:solidFill>
                  <a:srgbClr val="000000"/>
                </a:solidFill>
              </a:rPr>
              <a:t>•  Highest spatial resolution optical polarimetry on 8m: 3.6 mas pixels; PSF 20–22 mas</a:t>
            </a:r>
          </a:p>
          <a:p>
            <a:pPr algn="l"/>
            <a:r>
              <a:rPr sz="1100" dirty="0">
                <a:solidFill>
                  <a:srgbClr val="000000"/>
                </a:solidFill>
              </a:rPr>
              <a:t>•  Polarimetric fidelity over &gt;3000:1 intensity dynamic range (clean Q/U images throughout)</a:t>
            </a:r>
          </a:p>
          <a:p>
            <a:pPr algn="l"/>
            <a:r>
              <a:rPr sz="1100" dirty="0">
                <a:solidFill>
                  <a:srgbClr val="000000"/>
                </a:solidFill>
              </a:rPr>
              <a:t>•  Multiple coronagraph options (CLC, 4QPM) simultaneously available</a:t>
            </a:r>
          </a:p>
          <a:p>
            <a:pPr algn="l"/>
            <a:r>
              <a:rPr sz="1100" dirty="0">
                <a:solidFill>
                  <a:srgbClr val="000000"/>
                </a:solidFill>
              </a:rPr>
              <a:t>•  Field/</a:t>
            </a:r>
            <a:r>
              <a:rPr sz="1100" dirty="0" err="1">
                <a:solidFill>
                  <a:srgbClr val="000000"/>
                </a:solidFill>
              </a:rPr>
              <a:t>polarisation</a:t>
            </a:r>
            <a:r>
              <a:rPr sz="1100" dirty="0">
                <a:solidFill>
                  <a:srgbClr val="000000"/>
                </a:solidFill>
              </a:rPr>
              <a:t> angle offsets allow disentangling instrumental from sky signals</a:t>
            </a:r>
          </a:p>
          <a:p>
            <a:pPr algn="l"/>
            <a:r>
              <a:rPr sz="1100" dirty="0">
                <a:solidFill>
                  <a:srgbClr val="000000"/>
                </a:solidFill>
              </a:rPr>
              <a:t>•  Detected circumstellar flux at </a:t>
            </a:r>
            <a:r>
              <a:rPr sz="1100" dirty="0" err="1">
                <a:solidFill>
                  <a:srgbClr val="000000"/>
                </a:solidFill>
              </a:rPr>
              <a:t>Cpol</a:t>
            </a:r>
            <a:r>
              <a:rPr sz="1100" dirty="0">
                <a:solidFill>
                  <a:srgbClr val="000000"/>
                </a:solidFill>
              </a:rPr>
              <a:t> &gt; 10⁻⁴ within 0.2 arcsec</a:t>
            </a:r>
          </a:p>
          <a:p>
            <a:pPr algn="l"/>
            <a:r>
              <a:rPr sz="1100" dirty="0">
                <a:solidFill>
                  <a:srgbClr val="000000"/>
                </a:solidFill>
              </a:rPr>
              <a:t>•  Several HWPs steer polarisation through the optical train — some nice-to-have, some (e.g. before the derotator) likely crucial</a:t>
            </a:r>
          </a:p>
          <a:p>
            <a:pPr algn="l"/>
            <a:r>
              <a:rPr sz="1100" dirty="0">
                <a:solidFill>
                  <a:srgbClr val="000000"/>
                </a:solidFill>
              </a:rPr>
              <a:t>•  One HWP is used together with the FLC in a 2-stage modulation scheme — an elegant combination</a:t>
            </a:r>
          </a:p>
        </p:txBody>
      </p:sp>
      <p:sp>
        <p:nvSpPr>
          <p:cNvPr id="12" name="Rectangle 11"/>
          <p:cNvSpPr/>
          <p:nvPr/>
        </p:nvSpPr>
        <p:spPr>
          <a:xfrm>
            <a:off x="4069080" y="1600200"/>
            <a:ext cx="3749039" cy="4892040"/>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4160520" y="1645920"/>
            <a:ext cx="3566160" cy="320040"/>
          </a:xfrm>
          <a:prstGeom prst="rect">
            <a:avLst/>
          </a:prstGeom>
          <a:noFill/>
        </p:spPr>
        <p:txBody>
          <a:bodyPr wrap="square">
            <a:spAutoFit/>
          </a:bodyPr>
          <a:lstStyle/>
          <a:p>
            <a:pPr algn="l"/>
            <a:r>
              <a:rPr sz="1400" b="1" i="0">
                <a:solidFill>
                  <a:srgbClr val="C00000"/>
                </a:solidFill>
              </a:rPr>
              <a:t>❌ Problems</a:t>
            </a:r>
          </a:p>
        </p:txBody>
      </p:sp>
      <p:sp>
        <p:nvSpPr>
          <p:cNvPr id="14" name="TextBox 13"/>
          <p:cNvSpPr txBox="1"/>
          <p:nvPr/>
        </p:nvSpPr>
        <p:spPr>
          <a:xfrm>
            <a:off x="4160520" y="2011680"/>
            <a:ext cx="3566160" cy="4297680"/>
          </a:xfrm>
          <a:prstGeom prst="rect">
            <a:avLst/>
          </a:prstGeom>
          <a:noFill/>
        </p:spPr>
        <p:txBody>
          <a:bodyPr wrap="square">
            <a:spAutoFit/>
          </a:bodyPr>
          <a:lstStyle/>
          <a:p>
            <a:pPr algn="l"/>
            <a:r>
              <a:rPr sz="1100">
                <a:solidFill>
                  <a:srgbClr val="000000"/>
                </a:solidFill>
              </a:rPr>
              <a:t>•  Limited AO performance in the visible is ZIMPOL's single biggest limiting factor</a:t>
            </a:r>
          </a:p>
          <a:p>
            <a:pPr algn="l"/>
            <a:r>
              <a:rPr sz="1100">
                <a:solidFill>
                  <a:srgbClr val="000000"/>
                </a:solidFill>
              </a:rPr>
              <a:t>•  VLT M3 Nasmyth mirror (Al-coated): ~4% IP in 500–900 nm range</a:t>
            </a:r>
          </a:p>
          <a:p>
            <a:pPr algn="l"/>
            <a:r>
              <a:rPr sz="1100">
                <a:solidFill>
                  <a:srgbClr val="000000"/>
                </a:solidFill>
              </a:rPr>
              <a:t>•  Derotator: ~3% IP + |m₃₄| &gt; 0.5 wavelength-dependent crosstalk</a:t>
            </a:r>
          </a:p>
          <a:p>
            <a:pPr algn="l"/>
            <a:r>
              <a:rPr sz="1100">
                <a:solidFill>
                  <a:srgbClr val="000000"/>
                </a:solidFill>
              </a:rPr>
              <a:t>•  No pupil-stabilised polarimetry → cannot combine PDI + ADI</a:t>
            </a:r>
          </a:p>
          <a:p>
            <a:pPr algn="l"/>
            <a:r>
              <a:rPr sz="1100">
                <a:solidFill>
                  <a:srgbClr val="000000"/>
                </a:solidFill>
              </a:rPr>
              <a:t>•  Visible only (500–900 nm), blocking filter inadequate beyond this band: unsuitable for young hot planets in thermal emission</a:t>
            </a:r>
          </a:p>
          <a:p>
            <a:pPr algn="l"/>
            <a:r>
              <a:rPr sz="1100">
                <a:solidFill>
                  <a:srgbClr val="000000"/>
                </a:solidFill>
              </a:rPr>
              <a:t>•  EMCCD pixel faults from charge-shifting require extra calibration steps</a:t>
            </a:r>
          </a:p>
          <a:p>
            <a:pPr algn="l"/>
            <a:r>
              <a:rPr sz="1100">
                <a:solidFill>
                  <a:srgbClr val="000000"/>
                </a:solidFill>
              </a:rPr>
              <a:t>•  ~15% throughput loss from polarimetric optics</a:t>
            </a:r>
          </a:p>
        </p:txBody>
      </p:sp>
      <p:sp>
        <p:nvSpPr>
          <p:cNvPr id="15" name="Rectangle 14"/>
          <p:cNvSpPr/>
          <p:nvPr/>
        </p:nvSpPr>
        <p:spPr>
          <a:xfrm>
            <a:off x="7909560" y="1600200"/>
            <a:ext cx="3977639" cy="489204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8001000" y="1645920"/>
            <a:ext cx="3794760" cy="320040"/>
          </a:xfrm>
          <a:prstGeom prst="rect">
            <a:avLst/>
          </a:prstGeom>
          <a:noFill/>
        </p:spPr>
        <p:txBody>
          <a:bodyPr wrap="square">
            <a:spAutoFit/>
          </a:bodyPr>
          <a:lstStyle/>
          <a:p>
            <a:pPr algn="l"/>
            <a:r>
              <a:rPr sz="1400" b="1" i="0">
                <a:solidFill>
                  <a:srgbClr val="1F497D"/>
                </a:solidFill>
              </a:rPr>
              <a:t>➡ Lessons for PCS</a:t>
            </a:r>
          </a:p>
        </p:txBody>
      </p:sp>
      <p:sp>
        <p:nvSpPr>
          <p:cNvPr id="17" name="TextBox 16"/>
          <p:cNvSpPr txBox="1"/>
          <p:nvPr/>
        </p:nvSpPr>
        <p:spPr>
          <a:xfrm>
            <a:off x="8001000" y="2011680"/>
            <a:ext cx="3794760" cy="2292935"/>
          </a:xfrm>
          <a:prstGeom prst="rect">
            <a:avLst/>
          </a:prstGeom>
          <a:noFill/>
        </p:spPr>
        <p:txBody>
          <a:bodyPr wrap="square">
            <a:spAutoFit/>
          </a:bodyPr>
          <a:lstStyle/>
          <a:p>
            <a:pPr algn="l"/>
            <a:r>
              <a:rPr sz="1100" dirty="0">
                <a:solidFill>
                  <a:srgbClr val="000000"/>
                </a:solidFill>
              </a:rPr>
              <a:t>•  Fast modulation eliminates speckle noise in differential images</a:t>
            </a:r>
            <a:r>
              <a:rPr lang="en-AU" sz="1100" dirty="0">
                <a:solidFill>
                  <a:srgbClr val="000000"/>
                </a:solidFill>
              </a:rPr>
              <a:t>,</a:t>
            </a:r>
            <a:r>
              <a:rPr sz="1100" dirty="0">
                <a:solidFill>
                  <a:srgbClr val="000000"/>
                </a:solidFill>
              </a:rPr>
              <a:t> very powerful principle</a:t>
            </a:r>
          </a:p>
          <a:p>
            <a:pPr algn="l"/>
            <a:r>
              <a:rPr sz="1100" dirty="0">
                <a:solidFill>
                  <a:srgbClr val="000000"/>
                </a:solidFill>
              </a:rPr>
              <a:t>•  Faster modulation is always better in principle, but kHz needs a special detector that may add more complexity/low-light issues than the gain justifies</a:t>
            </a:r>
          </a:p>
          <a:p>
            <a:pPr algn="l"/>
            <a:r>
              <a:rPr sz="1100" dirty="0">
                <a:solidFill>
                  <a:srgbClr val="000000"/>
                </a:solidFill>
              </a:rPr>
              <a:t>•  A true dual-beam system (IRDIS-style) could work just as well — ZIMPOL's 2 detectors were never designed identically, so it's effectively a 2× single-beam system</a:t>
            </a:r>
          </a:p>
          <a:p>
            <a:pPr algn="l"/>
            <a:r>
              <a:rPr sz="1100" dirty="0">
                <a:solidFill>
                  <a:srgbClr val="000000"/>
                </a:solidFill>
              </a:rPr>
              <a:t>•  PCS MUST cover NIR as well as visible</a:t>
            </a:r>
            <a:r>
              <a:rPr lang="en-AU" sz="1100" dirty="0">
                <a:solidFill>
                  <a:srgbClr val="000000"/>
                </a:solidFill>
              </a:rPr>
              <a:t>,</a:t>
            </a:r>
            <a:r>
              <a:rPr sz="1100" dirty="0">
                <a:solidFill>
                  <a:srgbClr val="000000"/>
                </a:solidFill>
              </a:rPr>
              <a:t> IRDIS-style NIR channel needed for young planet thermal emission</a:t>
            </a:r>
          </a:p>
          <a:p>
            <a:pPr algn="l"/>
            <a:r>
              <a:rPr sz="1100" dirty="0">
                <a:solidFill>
                  <a:srgbClr val="000000"/>
                </a:solidFill>
              </a:rPr>
              <a:t>•  Two-beam same-pixel design is the ideal architecture for polarimetric differential imaging</a:t>
            </a:r>
          </a:p>
          <a:p>
            <a:pPr algn="l"/>
            <a:r>
              <a:rPr sz="1100" dirty="0">
                <a:solidFill>
                  <a:srgbClr val="000000"/>
                </a:solidFill>
              </a:rPr>
              <a:t>•  ELT Nasmyth IP (M4+M5) mirrors SPHERE problem</a:t>
            </a:r>
            <a:r>
              <a:rPr lang="en-AU" sz="1100" dirty="0">
                <a:solidFill>
                  <a:srgbClr val="000000"/>
                </a:solidFill>
              </a:rPr>
              <a:t>,</a:t>
            </a:r>
            <a:r>
              <a:rPr sz="1100" dirty="0">
                <a:solidFill>
                  <a:srgbClr val="000000"/>
                </a:solidFill>
              </a:rPr>
              <a:t> HWP upstream of fold mirrors is the solution</a:t>
            </a:r>
          </a:p>
          <a:p>
            <a:pPr algn="l"/>
            <a:r>
              <a:rPr sz="1100" dirty="0">
                <a:solidFill>
                  <a:srgbClr val="000000"/>
                </a:solidFill>
              </a:rPr>
              <a:t>•  ADI + PDI combination is needed</a:t>
            </a:r>
            <a:r>
              <a:rPr lang="en-AU" sz="1100" dirty="0">
                <a:solidFill>
                  <a:srgbClr val="000000"/>
                </a:solidFill>
              </a:rPr>
              <a:t>,</a:t>
            </a:r>
            <a:r>
              <a:rPr sz="1100" dirty="0">
                <a:solidFill>
                  <a:srgbClr val="000000"/>
                </a:solidFill>
              </a:rPr>
              <a:t> requires pupil-</a:t>
            </a:r>
            <a:r>
              <a:rPr sz="1100" dirty="0" err="1">
                <a:solidFill>
                  <a:srgbClr val="000000"/>
                </a:solidFill>
              </a:rPr>
              <a:t>stabilised</a:t>
            </a:r>
            <a:r>
              <a:rPr sz="1100" dirty="0">
                <a:solidFill>
                  <a:srgbClr val="000000"/>
                </a:solidFill>
              </a:rPr>
              <a:t> polarimetry (not offered by ZIMPOL)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Trade Study: GPI &amp; SCExAO</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Gemini Planet Imager &amp; Subaru Coronagraphic Extreme AO</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8</a:t>
            </a:r>
          </a:p>
        </p:txBody>
      </p:sp>
      <p:sp>
        <p:nvSpPr>
          <p:cNvPr id="8" name="Rectangle 7"/>
          <p:cNvSpPr/>
          <p:nvPr/>
        </p:nvSpPr>
        <p:spPr>
          <a:xfrm>
            <a:off x="228600" y="1325880"/>
            <a:ext cx="11704320" cy="347472"/>
          </a:xfrm>
          <a:prstGeom prst="rect">
            <a:avLst/>
          </a:prstGeom>
          <a:solidFill>
            <a:srgbClr val="ED7D3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320040" y="1353312"/>
            <a:ext cx="11430000" cy="292608"/>
          </a:xfrm>
          <a:prstGeom prst="rect">
            <a:avLst/>
          </a:prstGeom>
          <a:noFill/>
        </p:spPr>
        <p:txBody>
          <a:bodyPr wrap="square">
            <a:spAutoFit/>
          </a:bodyPr>
          <a:lstStyle/>
          <a:p>
            <a:pPr algn="l"/>
            <a:r>
              <a:rPr sz="1300" b="1" i="0">
                <a:solidFill>
                  <a:srgbClr val="FFFFFF"/>
                </a:solidFill>
              </a:rPr>
              <a:t>GPI (Gemini South)  |  Lenslet IFS + Wollaston | J, H, K_s bands | Cassegrain</a:t>
            </a:r>
          </a:p>
        </p:txBody>
      </p:sp>
      <p:sp>
        <p:nvSpPr>
          <p:cNvPr id="10" name="Rectangle 9"/>
          <p:cNvSpPr/>
          <p:nvPr/>
        </p:nvSpPr>
        <p:spPr>
          <a:xfrm>
            <a:off x="228600" y="1691640"/>
            <a:ext cx="3749039" cy="2331720"/>
          </a:xfrm>
          <a:prstGeom prst="rect">
            <a:avLst/>
          </a:prstGeom>
          <a:solidFill>
            <a:srgbClr val="E8F3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320040" y="1719072"/>
            <a:ext cx="3566160" cy="256032"/>
          </a:xfrm>
          <a:prstGeom prst="rect">
            <a:avLst/>
          </a:prstGeom>
          <a:noFill/>
        </p:spPr>
        <p:txBody>
          <a:bodyPr wrap="square">
            <a:spAutoFit/>
          </a:bodyPr>
          <a:lstStyle/>
          <a:p>
            <a:pPr algn="l"/>
            <a:r>
              <a:rPr sz="1200" b="1" i="0">
                <a:solidFill>
                  <a:srgbClr val="37863A"/>
                </a:solidFill>
              </a:rPr>
              <a:t>✅ Worked</a:t>
            </a:r>
          </a:p>
        </p:txBody>
      </p:sp>
      <p:sp>
        <p:nvSpPr>
          <p:cNvPr id="12" name="TextBox 11"/>
          <p:cNvSpPr txBox="1"/>
          <p:nvPr/>
        </p:nvSpPr>
        <p:spPr>
          <a:xfrm>
            <a:off x="320040" y="1984248"/>
            <a:ext cx="3566160" cy="1015663"/>
          </a:xfrm>
          <a:prstGeom prst="rect">
            <a:avLst/>
          </a:prstGeom>
          <a:noFill/>
        </p:spPr>
        <p:txBody>
          <a:bodyPr wrap="square">
            <a:spAutoFit/>
          </a:bodyPr>
          <a:lstStyle/>
          <a:p>
            <a:pPr algn="l"/>
            <a:r>
              <a:rPr sz="1000" dirty="0">
                <a:solidFill>
                  <a:srgbClr val="000000"/>
                </a:solidFill>
              </a:rPr>
              <a:t xml:space="preserve">•  IFS </a:t>
            </a:r>
            <a:r>
              <a:rPr sz="1000" dirty="0" err="1">
                <a:solidFill>
                  <a:srgbClr val="000000"/>
                </a:solidFill>
              </a:rPr>
              <a:t>spectropolarimetry</a:t>
            </a:r>
            <a:r>
              <a:rPr sz="1000" dirty="0">
                <a:solidFill>
                  <a:srgbClr val="000000"/>
                </a:solidFill>
              </a:rPr>
              <a:t xml:space="preserve"> simultaneously in J/H/K_s</a:t>
            </a:r>
          </a:p>
          <a:p>
            <a:pPr algn="l"/>
            <a:r>
              <a:rPr sz="1000" dirty="0">
                <a:solidFill>
                  <a:srgbClr val="000000"/>
                </a:solidFill>
              </a:rPr>
              <a:t>•  Cassegrain mount: NO fold-mirror IP</a:t>
            </a:r>
            <a:r>
              <a:rPr lang="en-AU" sz="1000" dirty="0">
                <a:solidFill>
                  <a:srgbClr val="000000"/>
                </a:solidFill>
              </a:rPr>
              <a:t>,</a:t>
            </a:r>
            <a:r>
              <a:rPr sz="1000" dirty="0">
                <a:solidFill>
                  <a:srgbClr val="000000"/>
                </a:solidFill>
              </a:rPr>
              <a:t xml:space="preserve"> greatly simplifies calibration</a:t>
            </a:r>
          </a:p>
          <a:p>
            <a:pPr algn="l"/>
            <a:r>
              <a:rPr sz="1000" dirty="0">
                <a:solidFill>
                  <a:srgbClr val="000000"/>
                </a:solidFill>
              </a:rPr>
              <a:t>•  GPIES: &gt;500 stars surveyed; disks + companions detected</a:t>
            </a:r>
          </a:p>
          <a:p>
            <a:pPr algn="l"/>
            <a:r>
              <a:rPr sz="1000" dirty="0">
                <a:solidFill>
                  <a:srgbClr val="000000"/>
                </a:solidFill>
              </a:rPr>
              <a:t xml:space="preserve">•  Wollaston prism in pupil plane: high </a:t>
            </a:r>
            <a:r>
              <a:rPr sz="1000" dirty="0" err="1">
                <a:solidFill>
                  <a:srgbClr val="000000"/>
                </a:solidFill>
              </a:rPr>
              <a:t>polarisation</a:t>
            </a:r>
            <a:r>
              <a:rPr sz="1000" dirty="0">
                <a:solidFill>
                  <a:srgbClr val="000000"/>
                </a:solidFill>
              </a:rPr>
              <a:t xml:space="preserve"> purity</a:t>
            </a:r>
          </a:p>
          <a:p>
            <a:pPr algn="l"/>
            <a:r>
              <a:rPr sz="1000" dirty="0">
                <a:solidFill>
                  <a:srgbClr val="000000"/>
                </a:solidFill>
              </a:rPr>
              <a:t>•  Public pipeline (GPI-DRP) community-validated</a:t>
            </a:r>
          </a:p>
        </p:txBody>
      </p:sp>
      <p:sp>
        <p:nvSpPr>
          <p:cNvPr id="13" name="Rectangle 12"/>
          <p:cNvSpPr/>
          <p:nvPr/>
        </p:nvSpPr>
        <p:spPr>
          <a:xfrm>
            <a:off x="4206239" y="1691640"/>
            <a:ext cx="3749039" cy="2331720"/>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297679" y="1719072"/>
            <a:ext cx="3566160" cy="256032"/>
          </a:xfrm>
          <a:prstGeom prst="rect">
            <a:avLst/>
          </a:prstGeom>
          <a:noFill/>
        </p:spPr>
        <p:txBody>
          <a:bodyPr wrap="square">
            <a:spAutoFit/>
          </a:bodyPr>
          <a:lstStyle/>
          <a:p>
            <a:pPr algn="l"/>
            <a:r>
              <a:rPr sz="1200" b="1" i="0">
                <a:solidFill>
                  <a:srgbClr val="C00000"/>
                </a:solidFill>
              </a:rPr>
              <a:t>❌ Problems</a:t>
            </a:r>
          </a:p>
        </p:txBody>
      </p:sp>
      <p:sp>
        <p:nvSpPr>
          <p:cNvPr id="15" name="TextBox 14"/>
          <p:cNvSpPr txBox="1"/>
          <p:nvPr/>
        </p:nvSpPr>
        <p:spPr>
          <a:xfrm>
            <a:off x="4297679" y="1984248"/>
            <a:ext cx="3566160" cy="1920240"/>
          </a:xfrm>
          <a:prstGeom prst="rect">
            <a:avLst/>
          </a:prstGeom>
          <a:noFill/>
        </p:spPr>
        <p:txBody>
          <a:bodyPr wrap="square">
            <a:spAutoFit/>
          </a:bodyPr>
          <a:lstStyle/>
          <a:p>
            <a:pPr algn="l"/>
            <a:r>
              <a:rPr sz="1000">
                <a:solidFill>
                  <a:srgbClr val="000000"/>
                </a:solidFill>
              </a:rPr>
              <a:t>•  Lenslet limits spatial resolution vs. dedicated imager</a:t>
            </a:r>
          </a:p>
          <a:p>
            <a:pPr algn="l"/>
            <a:r>
              <a:rPr sz="1000">
                <a:solidFill>
                  <a:srgbClr val="000000"/>
                </a:solidFill>
              </a:rPr>
              <a:t>•  ~20% throughput loss from IFS optics</a:t>
            </a:r>
          </a:p>
          <a:p>
            <a:pPr algn="l"/>
            <a:r>
              <a:rPr sz="1000">
                <a:solidFill>
                  <a:srgbClr val="000000"/>
                </a:solidFill>
              </a:rPr>
              <a:t>•  No visible wavelength capability (&gt; 900 nm only)</a:t>
            </a:r>
          </a:p>
          <a:p>
            <a:pPr algn="l"/>
            <a:r>
              <a:rPr sz="1000">
                <a:solidFill>
                  <a:srgbClr val="000000"/>
                </a:solidFill>
              </a:rPr>
              <a:t>•  Complex IP calibration through many surfaces; M1 polarisation-astigmatism effects visible in GPI's polarised PSF</a:t>
            </a:r>
          </a:p>
        </p:txBody>
      </p:sp>
      <p:sp>
        <p:nvSpPr>
          <p:cNvPr id="16" name="Rectangle 15"/>
          <p:cNvSpPr/>
          <p:nvPr/>
        </p:nvSpPr>
        <p:spPr>
          <a:xfrm>
            <a:off x="8183878" y="1691640"/>
            <a:ext cx="3749039" cy="233172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8275318" y="1719072"/>
            <a:ext cx="3566160" cy="256032"/>
          </a:xfrm>
          <a:prstGeom prst="rect">
            <a:avLst/>
          </a:prstGeom>
          <a:noFill/>
        </p:spPr>
        <p:txBody>
          <a:bodyPr wrap="square">
            <a:spAutoFit/>
          </a:bodyPr>
          <a:lstStyle/>
          <a:p>
            <a:pPr algn="l"/>
            <a:r>
              <a:rPr sz="1200" b="1" i="0">
                <a:solidFill>
                  <a:srgbClr val="1F497D"/>
                </a:solidFill>
              </a:rPr>
              <a:t>➡ Lessons</a:t>
            </a:r>
          </a:p>
        </p:txBody>
      </p:sp>
      <p:sp>
        <p:nvSpPr>
          <p:cNvPr id="18" name="TextBox 17"/>
          <p:cNvSpPr txBox="1"/>
          <p:nvPr/>
        </p:nvSpPr>
        <p:spPr>
          <a:xfrm>
            <a:off x="8275318" y="1984248"/>
            <a:ext cx="3566160" cy="1015663"/>
          </a:xfrm>
          <a:prstGeom prst="rect">
            <a:avLst/>
          </a:prstGeom>
          <a:noFill/>
        </p:spPr>
        <p:txBody>
          <a:bodyPr wrap="square">
            <a:spAutoFit/>
          </a:bodyPr>
          <a:lstStyle/>
          <a:p>
            <a:pPr algn="l"/>
            <a:r>
              <a:rPr sz="1000" dirty="0">
                <a:solidFill>
                  <a:srgbClr val="000000"/>
                </a:solidFill>
              </a:rPr>
              <a:t>•  Cassegrain position simplifies IP vs. Nasmyth</a:t>
            </a:r>
            <a:r>
              <a:rPr lang="en-AU" sz="1000" dirty="0">
                <a:solidFill>
                  <a:srgbClr val="000000"/>
                </a:solidFill>
              </a:rPr>
              <a:t>,</a:t>
            </a:r>
            <a:r>
              <a:rPr sz="1000" dirty="0">
                <a:solidFill>
                  <a:srgbClr val="000000"/>
                </a:solidFill>
              </a:rPr>
              <a:t xml:space="preserve"> ELT PCS must compensate via HWP</a:t>
            </a:r>
          </a:p>
          <a:p>
            <a:pPr algn="l"/>
            <a:r>
              <a:rPr sz="1000" dirty="0">
                <a:solidFill>
                  <a:srgbClr val="000000"/>
                </a:solidFill>
              </a:rPr>
              <a:t>•  Wollaston prism in pupil plane: validated for PCS NIR beam splitting</a:t>
            </a:r>
          </a:p>
          <a:p>
            <a:pPr algn="l"/>
            <a:r>
              <a:rPr sz="1000" dirty="0">
                <a:solidFill>
                  <a:srgbClr val="000000"/>
                </a:solidFill>
              </a:rPr>
              <a:t>•  GPI offers IFS spectroscopy OR IFS polarimetry, never both at once</a:t>
            </a:r>
          </a:p>
          <a:p>
            <a:pPr algn="l"/>
            <a:r>
              <a:rPr sz="1000" dirty="0">
                <a:solidFill>
                  <a:srgbClr val="000000"/>
                </a:solidFill>
              </a:rPr>
              <a:t>•  Dual-beam works perfectly when both split states are sampled identically by a microlens array (MLA) before dispersion</a:t>
            </a:r>
          </a:p>
          <a:p>
            <a:pPr algn="l"/>
            <a:r>
              <a:rPr sz="1000" dirty="0">
                <a:solidFill>
                  <a:srgbClr val="000000"/>
                </a:solidFill>
              </a:rPr>
              <a:t xml:space="preserve">•  IFS </a:t>
            </a:r>
            <a:r>
              <a:rPr sz="1000" dirty="0" err="1">
                <a:solidFill>
                  <a:srgbClr val="000000"/>
                </a:solidFill>
              </a:rPr>
              <a:t>spectropolarimetry</a:t>
            </a:r>
            <a:r>
              <a:rPr sz="1000" dirty="0">
                <a:solidFill>
                  <a:srgbClr val="000000"/>
                </a:solidFill>
              </a:rPr>
              <a:t xml:space="preserve"> is an opportunity GPI didn't combine — PCS could</a:t>
            </a:r>
          </a:p>
          <a:p>
            <a:pPr algn="l"/>
            <a:r>
              <a:rPr sz="1000" dirty="0">
                <a:solidFill>
                  <a:srgbClr val="000000"/>
                </a:solidFill>
              </a:rPr>
              <a:t>•  Public pipeline from Day 1 (GPI-DRP model)</a:t>
            </a:r>
          </a:p>
        </p:txBody>
      </p:sp>
      <p:sp>
        <p:nvSpPr>
          <p:cNvPr id="19" name="Rectangle 18"/>
          <p:cNvSpPr/>
          <p:nvPr/>
        </p:nvSpPr>
        <p:spPr>
          <a:xfrm>
            <a:off x="228600" y="4069080"/>
            <a:ext cx="11704320" cy="347472"/>
          </a:xfrm>
          <a:prstGeom prst="rect">
            <a:avLst/>
          </a:prstGeom>
          <a:solidFill>
            <a:srgbClr val="2E75B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320040" y="4096512"/>
            <a:ext cx="11430000" cy="292608"/>
          </a:xfrm>
          <a:prstGeom prst="rect">
            <a:avLst/>
          </a:prstGeom>
          <a:noFill/>
        </p:spPr>
        <p:txBody>
          <a:bodyPr wrap="square">
            <a:spAutoFit/>
          </a:bodyPr>
          <a:lstStyle/>
          <a:p>
            <a:pPr algn="l"/>
            <a:r>
              <a:rPr sz="1300" b="1" i="0">
                <a:solidFill>
                  <a:srgbClr val="FFFFFF"/>
                </a:solidFill>
              </a:rPr>
              <a:t>SCExAO (Subaru)  |  Modular ExAO platform | hosts CHARIS, VAMPIRES, MEC</a:t>
            </a:r>
          </a:p>
        </p:txBody>
      </p:sp>
      <p:sp>
        <p:nvSpPr>
          <p:cNvPr id="21" name="Rectangle 20"/>
          <p:cNvSpPr/>
          <p:nvPr/>
        </p:nvSpPr>
        <p:spPr>
          <a:xfrm>
            <a:off x="228600" y="4434840"/>
            <a:ext cx="3749039" cy="2331720"/>
          </a:xfrm>
          <a:prstGeom prst="rect">
            <a:avLst/>
          </a:prstGeom>
          <a:solidFill>
            <a:srgbClr val="E8F3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320040" y="4462272"/>
            <a:ext cx="3566160" cy="256032"/>
          </a:xfrm>
          <a:prstGeom prst="rect">
            <a:avLst/>
          </a:prstGeom>
          <a:noFill/>
        </p:spPr>
        <p:txBody>
          <a:bodyPr wrap="square">
            <a:spAutoFit/>
          </a:bodyPr>
          <a:lstStyle/>
          <a:p>
            <a:pPr algn="l"/>
            <a:r>
              <a:rPr sz="1200" b="1" i="0">
                <a:solidFill>
                  <a:srgbClr val="37863A"/>
                </a:solidFill>
              </a:rPr>
              <a:t>✅ Worked</a:t>
            </a:r>
          </a:p>
        </p:txBody>
      </p:sp>
      <p:sp>
        <p:nvSpPr>
          <p:cNvPr id="23" name="TextBox 22"/>
          <p:cNvSpPr txBox="1"/>
          <p:nvPr/>
        </p:nvSpPr>
        <p:spPr>
          <a:xfrm>
            <a:off x="320040" y="4727448"/>
            <a:ext cx="3566160" cy="1920240"/>
          </a:xfrm>
          <a:prstGeom prst="rect">
            <a:avLst/>
          </a:prstGeom>
          <a:noFill/>
        </p:spPr>
        <p:txBody>
          <a:bodyPr wrap="square">
            <a:spAutoFit/>
          </a:bodyPr>
          <a:lstStyle/>
          <a:p>
            <a:pPr algn="l"/>
            <a:r>
              <a:rPr sz="1000">
                <a:solidFill>
                  <a:srgbClr val="000000"/>
                </a:solidFill>
              </a:rPr>
              <a:t>•  Modular design: rapid upgrade path (CHARIS, VAMPIRES, MEC)</a:t>
            </a:r>
          </a:p>
          <a:p>
            <a:pPr algn="l"/>
            <a:r>
              <a:rPr sz="1000">
                <a:solidFill>
                  <a:srgbClr val="000000"/>
                </a:solidFill>
              </a:rPr>
              <a:t>•  Best NIR Strehl on 8m (&gt;90% H band in good conditions)</a:t>
            </a:r>
          </a:p>
          <a:p>
            <a:pPr algn="l"/>
            <a:r>
              <a:rPr sz="1000">
                <a:solidFill>
                  <a:srgbClr val="000000"/>
                </a:solidFill>
              </a:rPr>
              <a:t>•  LLOWFS demonstrated: post-coronagraphic wavefront control</a:t>
            </a:r>
          </a:p>
          <a:p>
            <a:pPr algn="l"/>
            <a:r>
              <a:rPr sz="1000">
                <a:solidFill>
                  <a:srgbClr val="000000"/>
                </a:solidFill>
              </a:rPr>
              <a:t>•  Speckle nulling + electric field conjugation validated</a:t>
            </a:r>
          </a:p>
        </p:txBody>
      </p:sp>
      <p:sp>
        <p:nvSpPr>
          <p:cNvPr id="24" name="Rectangle 23"/>
          <p:cNvSpPr/>
          <p:nvPr/>
        </p:nvSpPr>
        <p:spPr>
          <a:xfrm>
            <a:off x="4206239" y="4434840"/>
            <a:ext cx="3749039" cy="2331720"/>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4297679" y="4462272"/>
            <a:ext cx="3566160" cy="256032"/>
          </a:xfrm>
          <a:prstGeom prst="rect">
            <a:avLst/>
          </a:prstGeom>
          <a:noFill/>
        </p:spPr>
        <p:txBody>
          <a:bodyPr wrap="square">
            <a:spAutoFit/>
          </a:bodyPr>
          <a:lstStyle/>
          <a:p>
            <a:pPr algn="l"/>
            <a:r>
              <a:rPr sz="1200" b="1" i="0">
                <a:solidFill>
                  <a:srgbClr val="C00000"/>
                </a:solidFill>
              </a:rPr>
              <a:t>❌ Problems</a:t>
            </a:r>
          </a:p>
        </p:txBody>
      </p:sp>
      <p:sp>
        <p:nvSpPr>
          <p:cNvPr id="26" name="TextBox 25"/>
          <p:cNvSpPr txBox="1"/>
          <p:nvPr/>
        </p:nvSpPr>
        <p:spPr>
          <a:xfrm>
            <a:off x="4297679" y="4727448"/>
            <a:ext cx="3566160" cy="1920240"/>
          </a:xfrm>
          <a:prstGeom prst="rect">
            <a:avLst/>
          </a:prstGeom>
          <a:noFill/>
        </p:spPr>
        <p:txBody>
          <a:bodyPr wrap="square">
            <a:spAutoFit/>
          </a:bodyPr>
          <a:lstStyle/>
          <a:p>
            <a:pPr algn="l"/>
            <a:r>
              <a:rPr sz="1000">
                <a:solidFill>
                  <a:srgbClr val="000000"/>
                </a:solidFill>
              </a:rPr>
              <a:t>•  Nasmyth platform: silver-mirror IP ~2–3% NIR</a:t>
            </a:r>
          </a:p>
          <a:p>
            <a:pPr algn="l"/>
            <a:r>
              <a:rPr sz="1000">
                <a:solidFill>
                  <a:srgbClr val="000000"/>
                </a:solidFill>
              </a:rPr>
              <a:t>•  Linear polarisation is no longer an eigenvector of the full mirror train everywhere — adds real complexity</a:t>
            </a:r>
          </a:p>
          <a:p>
            <a:pPr algn="l"/>
            <a:r>
              <a:rPr sz="1000">
                <a:solidFill>
                  <a:srgbClr val="000000"/>
                </a:solidFill>
              </a:rPr>
              <a:t>•  AO performance drops rapidly for R &gt; 11 guide stars</a:t>
            </a:r>
          </a:p>
        </p:txBody>
      </p:sp>
      <p:sp>
        <p:nvSpPr>
          <p:cNvPr id="27" name="Rectangle 26"/>
          <p:cNvSpPr/>
          <p:nvPr/>
        </p:nvSpPr>
        <p:spPr>
          <a:xfrm>
            <a:off x="8183878" y="4434840"/>
            <a:ext cx="3749039" cy="233172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8275318" y="4462272"/>
            <a:ext cx="3566160" cy="256032"/>
          </a:xfrm>
          <a:prstGeom prst="rect">
            <a:avLst/>
          </a:prstGeom>
          <a:noFill/>
        </p:spPr>
        <p:txBody>
          <a:bodyPr wrap="square">
            <a:spAutoFit/>
          </a:bodyPr>
          <a:lstStyle/>
          <a:p>
            <a:pPr algn="l"/>
            <a:r>
              <a:rPr sz="1200" b="1" i="0">
                <a:solidFill>
                  <a:srgbClr val="1F497D"/>
                </a:solidFill>
              </a:rPr>
              <a:t>➡ Lessons</a:t>
            </a:r>
          </a:p>
        </p:txBody>
      </p:sp>
      <p:sp>
        <p:nvSpPr>
          <p:cNvPr id="29" name="TextBox 28"/>
          <p:cNvSpPr txBox="1"/>
          <p:nvPr/>
        </p:nvSpPr>
        <p:spPr>
          <a:xfrm>
            <a:off x="8275318" y="4727448"/>
            <a:ext cx="3566160" cy="707886"/>
          </a:xfrm>
          <a:prstGeom prst="rect">
            <a:avLst/>
          </a:prstGeom>
          <a:noFill/>
        </p:spPr>
        <p:txBody>
          <a:bodyPr wrap="square">
            <a:spAutoFit/>
          </a:bodyPr>
          <a:lstStyle/>
          <a:p>
            <a:pPr algn="l"/>
            <a:r>
              <a:rPr sz="1000" dirty="0">
                <a:solidFill>
                  <a:srgbClr val="000000"/>
                </a:solidFill>
              </a:rPr>
              <a:t>•  Main lesson: SCExAO is a vital platform for experimentation, but PCS needs FAR less complexity</a:t>
            </a:r>
          </a:p>
          <a:p>
            <a:pPr algn="l"/>
            <a:r>
              <a:rPr sz="1000" dirty="0">
                <a:solidFill>
                  <a:srgbClr val="000000"/>
                </a:solidFill>
              </a:rPr>
              <a:t xml:space="preserve">•  LLOWFS for coronagraph </a:t>
            </a:r>
            <a:r>
              <a:rPr sz="1000" dirty="0" err="1">
                <a:solidFill>
                  <a:srgbClr val="000000"/>
                </a:solidFill>
              </a:rPr>
              <a:t>stabilisation</a:t>
            </a:r>
            <a:r>
              <a:rPr sz="1000" dirty="0">
                <a:solidFill>
                  <a:srgbClr val="000000"/>
                </a:solidFill>
              </a:rPr>
              <a:t xml:space="preserve"> is critical at ELT scale</a:t>
            </a:r>
          </a:p>
          <a:p>
            <a:pPr algn="l"/>
            <a:r>
              <a:rPr sz="1000" dirty="0">
                <a:solidFill>
                  <a:srgbClr val="000000"/>
                </a:solidFill>
              </a:rPr>
              <a:t>•  IP from Nasmyth is unavoidable</a:t>
            </a:r>
            <a:r>
              <a:rPr lang="en-AU" sz="1000" dirty="0">
                <a:solidFill>
                  <a:srgbClr val="000000"/>
                </a:solidFill>
              </a:rPr>
              <a:t xml:space="preserve">, </a:t>
            </a:r>
            <a:r>
              <a:rPr sz="1000" dirty="0">
                <a:solidFill>
                  <a:srgbClr val="000000"/>
                </a:solidFill>
              </a:rPr>
              <a:t>upstream HWP is essential</a:t>
            </a:r>
          </a:p>
          <a:p>
            <a:pPr algn="l"/>
            <a:r>
              <a:rPr sz="1000" dirty="0">
                <a:solidFill>
                  <a:srgbClr val="000000"/>
                </a:solidFill>
              </a:rPr>
              <a:t>•  Speckle nulling at ELT will need more DM actuators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11887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28600" y="45720"/>
            <a:ext cx="11704320" cy="685800"/>
          </a:xfrm>
          <a:prstGeom prst="rect">
            <a:avLst/>
          </a:prstGeom>
          <a:noFill/>
        </p:spPr>
        <p:txBody>
          <a:bodyPr wrap="square">
            <a:spAutoFit/>
          </a:bodyPr>
          <a:lstStyle/>
          <a:p>
            <a:pPr algn="l"/>
            <a:r>
              <a:rPr sz="3000" b="1" i="0">
                <a:solidFill>
                  <a:srgbClr val="FFFFFF"/>
                </a:solidFill>
              </a:rPr>
              <a:t>Trade Study: CHARIS &amp; VAMPIRES</a:t>
            </a:r>
          </a:p>
        </p:txBody>
      </p:sp>
      <p:sp>
        <p:nvSpPr>
          <p:cNvPr id="4" name="TextBox 3"/>
          <p:cNvSpPr txBox="1"/>
          <p:nvPr/>
        </p:nvSpPr>
        <p:spPr>
          <a:xfrm>
            <a:off x="228600" y="685800"/>
            <a:ext cx="11704320" cy="411480"/>
          </a:xfrm>
          <a:prstGeom prst="rect">
            <a:avLst/>
          </a:prstGeom>
          <a:noFill/>
        </p:spPr>
        <p:txBody>
          <a:bodyPr wrap="square">
            <a:spAutoFit/>
          </a:bodyPr>
          <a:lstStyle/>
          <a:p>
            <a:pPr algn="l"/>
            <a:r>
              <a:rPr sz="1600" b="0" i="1">
                <a:solidFill>
                  <a:srgbClr val="F2F2F2"/>
                </a:solidFill>
              </a:rPr>
              <a:t>Subaru/SCExAO NIR IFS and visible dual-beam polarimeter</a:t>
            </a:r>
          </a:p>
        </p:txBody>
      </p:sp>
      <p:sp>
        <p:nvSpPr>
          <p:cNvPr id="5" name="Rectangle 4"/>
          <p:cNvSpPr/>
          <p:nvPr/>
        </p:nvSpPr>
        <p:spPr>
          <a:xfrm>
            <a:off x="0" y="6583680"/>
            <a:ext cx="12188952" cy="274320"/>
          </a:xfrm>
          <a:prstGeom prst="rect">
            <a:avLst/>
          </a:prstGeom>
          <a:solidFill>
            <a:srgbClr val="1F497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182880" y="6601968"/>
            <a:ext cx="11795760" cy="256032"/>
          </a:xfrm>
          <a:prstGeom prst="rect">
            <a:avLst/>
          </a:prstGeom>
          <a:noFill/>
        </p:spPr>
        <p:txBody>
          <a:bodyPr wrap="square">
            <a:spAutoFit/>
          </a:bodyPr>
          <a:lstStyle/>
          <a:p>
            <a:pPr algn="l"/>
            <a:r>
              <a:rPr sz="900" b="0" i="0">
                <a:solidFill>
                  <a:srgbClr val="FFFFFF"/>
                </a:solidFill>
              </a:rPr>
              <a:t>ELT PCS | Polarimetry Work Update | June 2026</a:t>
            </a:r>
          </a:p>
        </p:txBody>
      </p:sp>
      <p:sp>
        <p:nvSpPr>
          <p:cNvPr id="7" name="TextBox 6"/>
          <p:cNvSpPr txBox="1"/>
          <p:nvPr/>
        </p:nvSpPr>
        <p:spPr>
          <a:xfrm>
            <a:off x="11731752" y="6601968"/>
            <a:ext cx="274320" cy="256032"/>
          </a:xfrm>
          <a:prstGeom prst="rect">
            <a:avLst/>
          </a:prstGeom>
          <a:noFill/>
        </p:spPr>
        <p:txBody>
          <a:bodyPr wrap="square">
            <a:spAutoFit/>
          </a:bodyPr>
          <a:lstStyle/>
          <a:p>
            <a:pPr algn="r"/>
            <a:r>
              <a:rPr sz="900" b="0" i="0">
                <a:solidFill>
                  <a:srgbClr val="FFFFFF"/>
                </a:solidFill>
              </a:rPr>
              <a:t>9</a:t>
            </a:r>
          </a:p>
        </p:txBody>
      </p:sp>
      <p:sp>
        <p:nvSpPr>
          <p:cNvPr id="8" name="Rectangle 7"/>
          <p:cNvSpPr/>
          <p:nvPr/>
        </p:nvSpPr>
        <p:spPr>
          <a:xfrm>
            <a:off x="228600" y="1325880"/>
            <a:ext cx="11704320" cy="347472"/>
          </a:xfrm>
          <a:prstGeom prst="rect">
            <a:avLst/>
          </a:prstGeom>
          <a:solidFill>
            <a:srgbClr val="70AD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320040" y="1353312"/>
            <a:ext cx="11430000" cy="292608"/>
          </a:xfrm>
          <a:prstGeom prst="rect">
            <a:avLst/>
          </a:prstGeom>
          <a:noFill/>
        </p:spPr>
        <p:txBody>
          <a:bodyPr wrap="square">
            <a:spAutoFit/>
          </a:bodyPr>
          <a:lstStyle/>
          <a:p>
            <a:pPr algn="l"/>
            <a:r>
              <a:rPr sz="1300" b="1" i="0">
                <a:solidFill>
                  <a:srgbClr val="FFFFFF"/>
                </a:solidFill>
              </a:rPr>
              <a:t>CHARIS (Subaru/SCExAO)  |  NIR lenslet IFS | J+H+K simultaneous | 1.1–2.4 μm</a:t>
            </a:r>
          </a:p>
        </p:txBody>
      </p:sp>
      <p:sp>
        <p:nvSpPr>
          <p:cNvPr id="10" name="Rectangle 9"/>
          <p:cNvSpPr/>
          <p:nvPr/>
        </p:nvSpPr>
        <p:spPr>
          <a:xfrm>
            <a:off x="228600" y="1691640"/>
            <a:ext cx="3749039" cy="2331720"/>
          </a:xfrm>
          <a:prstGeom prst="rect">
            <a:avLst/>
          </a:prstGeom>
          <a:solidFill>
            <a:srgbClr val="E8F3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320040" y="1719072"/>
            <a:ext cx="3566160" cy="256032"/>
          </a:xfrm>
          <a:prstGeom prst="rect">
            <a:avLst/>
          </a:prstGeom>
          <a:noFill/>
        </p:spPr>
        <p:txBody>
          <a:bodyPr wrap="square">
            <a:spAutoFit/>
          </a:bodyPr>
          <a:lstStyle/>
          <a:p>
            <a:pPr algn="l"/>
            <a:r>
              <a:rPr sz="1200" b="1" i="0">
                <a:solidFill>
                  <a:srgbClr val="37863A"/>
                </a:solidFill>
              </a:rPr>
              <a:t>✅ Worked</a:t>
            </a:r>
          </a:p>
        </p:txBody>
      </p:sp>
      <p:sp>
        <p:nvSpPr>
          <p:cNvPr id="12" name="TextBox 11"/>
          <p:cNvSpPr txBox="1"/>
          <p:nvPr/>
        </p:nvSpPr>
        <p:spPr>
          <a:xfrm>
            <a:off x="320040" y="1984248"/>
            <a:ext cx="3566160" cy="707886"/>
          </a:xfrm>
          <a:prstGeom prst="rect">
            <a:avLst/>
          </a:prstGeom>
          <a:noFill/>
        </p:spPr>
        <p:txBody>
          <a:bodyPr wrap="square">
            <a:spAutoFit/>
          </a:bodyPr>
          <a:lstStyle/>
          <a:p>
            <a:pPr algn="l"/>
            <a:r>
              <a:rPr sz="1000" dirty="0">
                <a:solidFill>
                  <a:srgbClr val="000000"/>
                </a:solidFill>
              </a:rPr>
              <a:t xml:space="preserve">•  J/H/K band simultaneous coverage (1.1–2.4 </a:t>
            </a:r>
            <a:r>
              <a:rPr sz="1000" dirty="0" err="1">
                <a:solidFill>
                  <a:srgbClr val="000000"/>
                </a:solidFill>
              </a:rPr>
              <a:t>μm</a:t>
            </a:r>
            <a:r>
              <a:rPr sz="1000" dirty="0">
                <a:solidFill>
                  <a:srgbClr val="000000"/>
                </a:solidFill>
              </a:rPr>
              <a:t>)</a:t>
            </a:r>
          </a:p>
          <a:p>
            <a:pPr algn="l"/>
            <a:r>
              <a:rPr sz="1000" dirty="0">
                <a:solidFill>
                  <a:srgbClr val="000000"/>
                </a:solidFill>
              </a:rPr>
              <a:t>•  R~18 (broadband) to R~70 (narrowband)</a:t>
            </a:r>
            <a:r>
              <a:rPr lang="en-AU" sz="1000" dirty="0">
                <a:solidFill>
                  <a:srgbClr val="000000"/>
                </a:solidFill>
              </a:rPr>
              <a:t>,</a:t>
            </a:r>
            <a:r>
              <a:rPr sz="1000" dirty="0">
                <a:solidFill>
                  <a:srgbClr val="000000"/>
                </a:solidFill>
              </a:rPr>
              <a:t xml:space="preserve"> companion spectra</a:t>
            </a:r>
          </a:p>
          <a:p>
            <a:pPr algn="l"/>
            <a:r>
              <a:rPr sz="1000" dirty="0">
                <a:solidFill>
                  <a:srgbClr val="000000"/>
                </a:solidFill>
              </a:rPr>
              <a:t xml:space="preserve">•  </a:t>
            </a:r>
            <a:r>
              <a:rPr sz="1000" dirty="0" err="1">
                <a:solidFill>
                  <a:srgbClr val="000000"/>
                </a:solidFill>
              </a:rPr>
              <a:t>Spectropolarimetry</a:t>
            </a:r>
            <a:r>
              <a:rPr sz="1000" dirty="0">
                <a:solidFill>
                  <a:srgbClr val="000000"/>
                </a:solidFill>
              </a:rPr>
              <a:t xml:space="preserve"> mode with Wollaston demonstrated</a:t>
            </a:r>
          </a:p>
          <a:p>
            <a:pPr algn="l"/>
            <a:r>
              <a:rPr sz="1000" dirty="0">
                <a:solidFill>
                  <a:srgbClr val="000000"/>
                </a:solidFill>
              </a:rPr>
              <a:t xml:space="preserve">•  Directly imaged planet </a:t>
            </a:r>
            <a:r>
              <a:rPr sz="1000" dirty="0" err="1">
                <a:solidFill>
                  <a:srgbClr val="000000"/>
                </a:solidFill>
              </a:rPr>
              <a:t>characterisation</a:t>
            </a:r>
            <a:r>
              <a:rPr sz="1000" dirty="0">
                <a:solidFill>
                  <a:srgbClr val="000000"/>
                </a:solidFill>
              </a:rPr>
              <a:t xml:space="preserve"> (HR 8799 etc.)</a:t>
            </a:r>
          </a:p>
        </p:txBody>
      </p:sp>
      <p:sp>
        <p:nvSpPr>
          <p:cNvPr id="13" name="Rectangle 12"/>
          <p:cNvSpPr/>
          <p:nvPr/>
        </p:nvSpPr>
        <p:spPr>
          <a:xfrm>
            <a:off x="4206239" y="1691640"/>
            <a:ext cx="3749039" cy="2331720"/>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297679" y="1719072"/>
            <a:ext cx="3566160" cy="256032"/>
          </a:xfrm>
          <a:prstGeom prst="rect">
            <a:avLst/>
          </a:prstGeom>
          <a:noFill/>
        </p:spPr>
        <p:txBody>
          <a:bodyPr wrap="square">
            <a:spAutoFit/>
          </a:bodyPr>
          <a:lstStyle/>
          <a:p>
            <a:pPr algn="l"/>
            <a:r>
              <a:rPr sz="1200" b="1" i="0">
                <a:solidFill>
                  <a:srgbClr val="C00000"/>
                </a:solidFill>
              </a:rPr>
              <a:t>❌ Problems</a:t>
            </a:r>
          </a:p>
        </p:txBody>
      </p:sp>
      <p:sp>
        <p:nvSpPr>
          <p:cNvPr id="15" name="TextBox 14"/>
          <p:cNvSpPr txBox="1"/>
          <p:nvPr/>
        </p:nvSpPr>
        <p:spPr>
          <a:xfrm>
            <a:off x="4297679" y="1984248"/>
            <a:ext cx="3566160" cy="1920240"/>
          </a:xfrm>
          <a:prstGeom prst="rect">
            <a:avLst/>
          </a:prstGeom>
          <a:noFill/>
        </p:spPr>
        <p:txBody>
          <a:bodyPr wrap="square">
            <a:spAutoFit/>
          </a:bodyPr>
          <a:lstStyle/>
          <a:p>
            <a:pPr algn="l"/>
            <a:r>
              <a:rPr sz="1000">
                <a:solidFill>
                  <a:srgbClr val="000000"/>
                </a:solidFill>
              </a:rPr>
              <a:t>•  No dedicated fast modulation → speckle noise in pol. images</a:t>
            </a:r>
          </a:p>
          <a:p>
            <a:pPr algn="l"/>
            <a:r>
              <a:rPr sz="1000">
                <a:solidFill>
                  <a:srgbClr val="000000"/>
                </a:solidFill>
              </a:rPr>
              <a:t>•  Wollaston sits in FRONT of the lenslet (MLA) — fixed pattern + mismatched sampling can mimic polarisation signals</a:t>
            </a:r>
          </a:p>
          <a:p>
            <a:pPr algn="l"/>
            <a:r>
              <a:rPr sz="1000">
                <a:solidFill>
                  <a:srgbClr val="000000"/>
                </a:solidFill>
              </a:rPr>
              <a:t>•  Complex cross-channel calibration across 1.1–2.4 μm</a:t>
            </a:r>
          </a:p>
          <a:p>
            <a:pPr algn="l"/>
            <a:r>
              <a:rPr sz="1000">
                <a:solidFill>
                  <a:srgbClr val="000000"/>
                </a:solidFill>
              </a:rPr>
              <a:t>•  ~20–30% throughput penalty from lenslet + prism optics</a:t>
            </a:r>
          </a:p>
          <a:p>
            <a:pPr algn="l"/>
            <a:r>
              <a:rPr sz="1000">
                <a:solidFill>
                  <a:srgbClr val="000000"/>
                </a:solidFill>
              </a:rPr>
              <a:t>•  Very limited FOV (1.1″ × 1.4″)</a:t>
            </a:r>
          </a:p>
        </p:txBody>
      </p:sp>
      <p:sp>
        <p:nvSpPr>
          <p:cNvPr id="16" name="Rectangle 15"/>
          <p:cNvSpPr/>
          <p:nvPr/>
        </p:nvSpPr>
        <p:spPr>
          <a:xfrm>
            <a:off x="8183878" y="1691640"/>
            <a:ext cx="3749039" cy="233172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8275318" y="1719072"/>
            <a:ext cx="3566160" cy="256032"/>
          </a:xfrm>
          <a:prstGeom prst="rect">
            <a:avLst/>
          </a:prstGeom>
          <a:noFill/>
        </p:spPr>
        <p:txBody>
          <a:bodyPr wrap="square">
            <a:spAutoFit/>
          </a:bodyPr>
          <a:lstStyle/>
          <a:p>
            <a:pPr algn="l"/>
            <a:r>
              <a:rPr sz="1200" b="1" i="0">
                <a:solidFill>
                  <a:srgbClr val="1F497D"/>
                </a:solidFill>
              </a:rPr>
              <a:t>➡ Lessons</a:t>
            </a:r>
          </a:p>
        </p:txBody>
      </p:sp>
      <p:sp>
        <p:nvSpPr>
          <p:cNvPr id="18" name="TextBox 17"/>
          <p:cNvSpPr txBox="1"/>
          <p:nvPr/>
        </p:nvSpPr>
        <p:spPr>
          <a:xfrm>
            <a:off x="8275318" y="1984248"/>
            <a:ext cx="3566160" cy="1920240"/>
          </a:xfrm>
          <a:prstGeom prst="rect">
            <a:avLst/>
          </a:prstGeom>
          <a:noFill/>
        </p:spPr>
        <p:txBody>
          <a:bodyPr wrap="square">
            <a:spAutoFit/>
          </a:bodyPr>
          <a:lstStyle/>
          <a:p>
            <a:pPr algn="l"/>
            <a:r>
              <a:rPr sz="1000">
                <a:solidFill>
                  <a:srgbClr val="000000"/>
                </a:solidFill>
              </a:rPr>
              <a:t>•  Dedicated polarimetric channel is better than IFS alone for disk imaging</a:t>
            </a:r>
          </a:p>
          <a:p>
            <a:pPr algn="l"/>
            <a:r>
              <a:rPr sz="1000">
                <a:solidFill>
                  <a:srgbClr val="000000"/>
                </a:solidFill>
              </a:rPr>
              <a:t>•  IFS mode (CHARIS-style) ideal for companion characterisation as SECONDARY mode</a:t>
            </a:r>
          </a:p>
          <a:p>
            <a:pPr algn="l"/>
            <a:r>
              <a:rPr sz="1000">
                <a:solidFill>
                  <a:srgbClr val="000000"/>
                </a:solidFill>
              </a:rPr>
              <a:t>•  PCS design: dedicated polarimetric imager for disks + IFS option for companions</a:t>
            </a:r>
          </a:p>
          <a:p>
            <a:pPr algn="l"/>
            <a:r>
              <a:rPr sz="1000">
                <a:solidFill>
                  <a:srgbClr val="000000"/>
                </a:solidFill>
              </a:rPr>
              <a:t>•  Spectropolarimetry of companions is a powerful PCS capability to include</a:t>
            </a:r>
          </a:p>
        </p:txBody>
      </p:sp>
      <p:sp>
        <p:nvSpPr>
          <p:cNvPr id="19" name="Rectangle 18"/>
          <p:cNvSpPr/>
          <p:nvPr/>
        </p:nvSpPr>
        <p:spPr>
          <a:xfrm>
            <a:off x="228600" y="4069080"/>
            <a:ext cx="11704320" cy="347472"/>
          </a:xfrm>
          <a:prstGeom prst="rect">
            <a:avLst/>
          </a:prstGeom>
          <a:solidFill>
            <a:srgbClr val="70AD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320040" y="4096512"/>
            <a:ext cx="11430000" cy="292608"/>
          </a:xfrm>
          <a:prstGeom prst="rect">
            <a:avLst/>
          </a:prstGeom>
          <a:noFill/>
        </p:spPr>
        <p:txBody>
          <a:bodyPr wrap="square">
            <a:spAutoFit/>
          </a:bodyPr>
          <a:lstStyle/>
          <a:p>
            <a:pPr algn="l"/>
            <a:r>
              <a:rPr sz="1300" b="1" i="0">
                <a:solidFill>
                  <a:srgbClr val="FFFFFF"/>
                </a:solidFill>
              </a:rPr>
              <a:t>VAMPIRES (Subaru/SCExAO)  |  Visible dual-beam fast-mod. | 600–800 nm | FLC modulation</a:t>
            </a:r>
          </a:p>
        </p:txBody>
      </p:sp>
      <p:sp>
        <p:nvSpPr>
          <p:cNvPr id="21" name="Rectangle 20"/>
          <p:cNvSpPr/>
          <p:nvPr/>
        </p:nvSpPr>
        <p:spPr>
          <a:xfrm>
            <a:off x="228600" y="4434840"/>
            <a:ext cx="3749039" cy="2331720"/>
          </a:xfrm>
          <a:prstGeom prst="rect">
            <a:avLst/>
          </a:prstGeom>
          <a:solidFill>
            <a:srgbClr val="E8F3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320040" y="4462272"/>
            <a:ext cx="3566160" cy="256032"/>
          </a:xfrm>
          <a:prstGeom prst="rect">
            <a:avLst/>
          </a:prstGeom>
          <a:noFill/>
        </p:spPr>
        <p:txBody>
          <a:bodyPr wrap="square">
            <a:spAutoFit/>
          </a:bodyPr>
          <a:lstStyle/>
          <a:p>
            <a:pPr algn="l"/>
            <a:r>
              <a:rPr sz="1200" b="1" i="0">
                <a:solidFill>
                  <a:srgbClr val="37863A"/>
                </a:solidFill>
              </a:rPr>
              <a:t>✅ Worked</a:t>
            </a:r>
          </a:p>
        </p:txBody>
      </p:sp>
      <p:sp>
        <p:nvSpPr>
          <p:cNvPr id="23" name="TextBox 22"/>
          <p:cNvSpPr txBox="1"/>
          <p:nvPr/>
        </p:nvSpPr>
        <p:spPr>
          <a:xfrm>
            <a:off x="320040" y="4727448"/>
            <a:ext cx="3566160" cy="1920240"/>
          </a:xfrm>
          <a:prstGeom prst="rect">
            <a:avLst/>
          </a:prstGeom>
          <a:noFill/>
        </p:spPr>
        <p:txBody>
          <a:bodyPr wrap="square">
            <a:spAutoFit/>
          </a:bodyPr>
          <a:lstStyle/>
          <a:p>
            <a:pPr algn="l"/>
            <a:r>
              <a:rPr sz="1000">
                <a:solidFill>
                  <a:srgbClr val="000000"/>
                </a:solidFill>
              </a:rPr>
              <a:t>•  Two-camera simultaneous I⊥ + I∥: eliminates temporal atmospheric noise</a:t>
            </a:r>
          </a:p>
          <a:p>
            <a:pPr algn="l"/>
            <a:r>
              <a:rPr sz="1000">
                <a:solidFill>
                  <a:srgbClr val="000000"/>
                </a:solidFill>
              </a:rPr>
              <a:t>•  FLC fast modulation (~100 Hz) suppresses speckle variations</a:t>
            </a:r>
          </a:p>
          <a:p>
            <a:pPr algn="l"/>
            <a:r>
              <a:rPr sz="1000">
                <a:solidFill>
                  <a:srgbClr val="000000"/>
                </a:solidFill>
              </a:rPr>
              <a:t>•  Demonstrated on AGB stars, stellar winds, protoplanetary disks</a:t>
            </a:r>
          </a:p>
          <a:p>
            <a:pPr algn="l"/>
            <a:r>
              <a:rPr sz="1000">
                <a:solidFill>
                  <a:srgbClr val="000000"/>
                </a:solidFill>
              </a:rPr>
              <a:t>•  Polarisation contrast ratio &gt;1000:1 achieved routinely</a:t>
            </a:r>
          </a:p>
          <a:p>
            <a:pPr algn="l"/>
            <a:r>
              <a:rPr sz="1000">
                <a:solidFill>
                  <a:srgbClr val="000000"/>
                </a:solidFill>
              </a:rPr>
              <a:t>•  Aperture masking mode: interferometric resolution</a:t>
            </a:r>
          </a:p>
        </p:txBody>
      </p:sp>
      <p:sp>
        <p:nvSpPr>
          <p:cNvPr id="24" name="Rectangle 23"/>
          <p:cNvSpPr/>
          <p:nvPr/>
        </p:nvSpPr>
        <p:spPr>
          <a:xfrm>
            <a:off x="4206239" y="4434840"/>
            <a:ext cx="3749039" cy="2331720"/>
          </a:xfrm>
          <a:prstGeom prst="rect">
            <a:avLst/>
          </a:prstGeom>
          <a:solidFill>
            <a:srgbClr val="FDEDE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4297679" y="4462272"/>
            <a:ext cx="3566160" cy="256032"/>
          </a:xfrm>
          <a:prstGeom prst="rect">
            <a:avLst/>
          </a:prstGeom>
          <a:noFill/>
        </p:spPr>
        <p:txBody>
          <a:bodyPr wrap="square">
            <a:spAutoFit/>
          </a:bodyPr>
          <a:lstStyle/>
          <a:p>
            <a:pPr algn="l"/>
            <a:r>
              <a:rPr sz="1200" b="1" i="0">
                <a:solidFill>
                  <a:srgbClr val="C00000"/>
                </a:solidFill>
              </a:rPr>
              <a:t>❌ Problems</a:t>
            </a:r>
          </a:p>
        </p:txBody>
      </p:sp>
      <p:sp>
        <p:nvSpPr>
          <p:cNvPr id="26" name="TextBox 25"/>
          <p:cNvSpPr txBox="1"/>
          <p:nvPr/>
        </p:nvSpPr>
        <p:spPr>
          <a:xfrm>
            <a:off x="4297679" y="4727448"/>
            <a:ext cx="3566160" cy="1920240"/>
          </a:xfrm>
          <a:prstGeom prst="rect">
            <a:avLst/>
          </a:prstGeom>
          <a:noFill/>
        </p:spPr>
        <p:txBody>
          <a:bodyPr wrap="square">
            <a:spAutoFit/>
          </a:bodyPr>
          <a:lstStyle/>
          <a:p>
            <a:pPr algn="l"/>
            <a:r>
              <a:rPr sz="1000">
                <a:solidFill>
                  <a:srgbClr val="000000"/>
                </a:solidFill>
              </a:rPr>
              <a:t>•  FLC modulator: temperature sensitivity, long-term drift, maintenance overhead</a:t>
            </a:r>
          </a:p>
          <a:p>
            <a:pPr algn="l"/>
            <a:r>
              <a:rPr sz="1000">
                <a:solidFill>
                  <a:srgbClr val="000000"/>
                </a:solidFill>
              </a:rPr>
              <a:t>•  FLC chromatic retardance → complex wavelength-dependent calibration</a:t>
            </a:r>
          </a:p>
          <a:p>
            <a:pPr algn="l"/>
            <a:r>
              <a:rPr sz="1000">
                <a:solidFill>
                  <a:srgbClr val="000000"/>
                </a:solidFill>
              </a:rPr>
              <a:t>•  Nasmyth IP: ~2–3% in visible</a:t>
            </a:r>
          </a:p>
          <a:p>
            <a:pPr algn="l"/>
            <a:r>
              <a:rPr sz="1000">
                <a:solidFill>
                  <a:srgbClr val="000000"/>
                </a:solidFill>
              </a:rPr>
              <a:t>•  FLC + derotator: complex time-varying Mueller matrix</a:t>
            </a:r>
          </a:p>
          <a:p>
            <a:pPr algn="l"/>
            <a:r>
              <a:rPr sz="1000">
                <a:solidFill>
                  <a:srgbClr val="000000"/>
                </a:solidFill>
              </a:rPr>
              <a:t>•  2 QWPs needed just to get polarisation through the periscope — 3 modulation stages total, all super complex</a:t>
            </a:r>
          </a:p>
        </p:txBody>
      </p:sp>
      <p:sp>
        <p:nvSpPr>
          <p:cNvPr id="27" name="Rectangle 26"/>
          <p:cNvSpPr/>
          <p:nvPr/>
        </p:nvSpPr>
        <p:spPr>
          <a:xfrm>
            <a:off x="8183878" y="4434840"/>
            <a:ext cx="3749039" cy="2331720"/>
          </a:xfrm>
          <a:prstGeom prst="rect">
            <a:avLst/>
          </a:prstGeom>
          <a:solidFill>
            <a:srgbClr val="E8F1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p:cNvSpPr txBox="1"/>
          <p:nvPr/>
        </p:nvSpPr>
        <p:spPr>
          <a:xfrm>
            <a:off x="8275318" y="4462272"/>
            <a:ext cx="3566160" cy="256032"/>
          </a:xfrm>
          <a:prstGeom prst="rect">
            <a:avLst/>
          </a:prstGeom>
          <a:noFill/>
        </p:spPr>
        <p:txBody>
          <a:bodyPr wrap="square">
            <a:spAutoFit/>
          </a:bodyPr>
          <a:lstStyle/>
          <a:p>
            <a:pPr algn="l"/>
            <a:r>
              <a:rPr sz="1200" b="1" i="0">
                <a:solidFill>
                  <a:srgbClr val="1F497D"/>
                </a:solidFill>
              </a:rPr>
              <a:t>➡ Lessons</a:t>
            </a:r>
          </a:p>
        </p:txBody>
      </p:sp>
      <p:sp>
        <p:nvSpPr>
          <p:cNvPr id="29" name="TextBox 28"/>
          <p:cNvSpPr txBox="1"/>
          <p:nvPr/>
        </p:nvSpPr>
        <p:spPr>
          <a:xfrm>
            <a:off x="8275318" y="4727448"/>
            <a:ext cx="3566160" cy="1920240"/>
          </a:xfrm>
          <a:prstGeom prst="rect">
            <a:avLst/>
          </a:prstGeom>
          <a:noFill/>
        </p:spPr>
        <p:txBody>
          <a:bodyPr wrap="square">
            <a:spAutoFit/>
          </a:bodyPr>
          <a:lstStyle/>
          <a:p>
            <a:pPr algn="l"/>
            <a:r>
              <a:rPr sz="1000">
                <a:solidFill>
                  <a:srgbClr val="000000"/>
                </a:solidFill>
              </a:rPr>
              <a:t>•  Two-camera SIMULTANEOUS design is the single most important architectural choice</a:t>
            </a:r>
          </a:p>
          <a:p>
            <a:pPr algn="l"/>
            <a:r>
              <a:rPr sz="1000">
                <a:solidFill>
                  <a:srgbClr val="000000"/>
                </a:solidFill>
              </a:rPr>
              <a:t>•  Modulate as fast as the detector allows: ~100 Hz FLC is still interesting, a rapidly spinning HWP may be too — but true dual-beam needn't beat the speckle lifetime</a:t>
            </a:r>
          </a:p>
          <a:p>
            <a:pPr algn="l"/>
            <a:r>
              <a:rPr sz="1000">
                <a:solidFill>
                  <a:srgbClr val="000000"/>
                </a:solidFill>
              </a:rPr>
              <a:t>•  Visible polarimetry (600–900 nm) scientifically important for rocky planet reflected light</a:t>
            </a:r>
          </a:p>
          <a:p>
            <a:pPr algn="l"/>
            <a:r>
              <a:rPr sz="1000">
                <a:solidFill>
                  <a:srgbClr val="000000"/>
                </a:solidFill>
              </a:rPr>
              <a:t>•  HWP is more achromatic than FLC → better for the broad wavelength range of PCS</a:t>
            </a:r>
          </a:p>
          <a:p>
            <a:pPr algn="l"/>
            <a:r>
              <a:rPr sz="1000">
                <a:solidFill>
                  <a:srgbClr val="000000"/>
                </a:solidFill>
              </a:rPr>
              <a:t>•  Dual-beam design removes flat-field uncertainty: must be central to PCS architecture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274</TotalTime>
  <Words>9485</Words>
  <Application>Microsoft Office PowerPoint</Application>
  <PresentationFormat>Custom</PresentationFormat>
  <Paragraphs>650</Paragraphs>
  <Slides>18</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Daniel Smith</cp:lastModifiedBy>
  <cp:revision>1</cp:revision>
  <dcterms:created xsi:type="dcterms:W3CDTF">2013-01-27T09:14:16Z</dcterms:created>
  <dcterms:modified xsi:type="dcterms:W3CDTF">2026-06-19T20:27:08Z</dcterms:modified>
  <cp:category/>
</cp:coreProperties>
</file>